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6"/>
  </p:notesMasterIdLst>
  <p:sldIdLst>
    <p:sldId id="256" r:id="rId2"/>
    <p:sldId id="257" r:id="rId3"/>
    <p:sldId id="272" r:id="rId4"/>
    <p:sldId id="273" r:id="rId5"/>
    <p:sldId id="274" r:id="rId6"/>
    <p:sldId id="275" r:id="rId7"/>
    <p:sldId id="276" r:id="rId8"/>
    <p:sldId id="277" r:id="rId9"/>
    <p:sldId id="258" r:id="rId10"/>
    <p:sldId id="259" r:id="rId11"/>
    <p:sldId id="264" r:id="rId12"/>
    <p:sldId id="265" r:id="rId13"/>
    <p:sldId id="268" r:id="rId14"/>
    <p:sldId id="269" r:id="rId15"/>
    <p:sldId id="270" r:id="rId16"/>
    <p:sldId id="271" r:id="rId17"/>
    <p:sldId id="262" r:id="rId18"/>
    <p:sldId id="263" r:id="rId19"/>
    <p:sldId id="260" r:id="rId20"/>
    <p:sldId id="261" r:id="rId21"/>
    <p:sldId id="266" r:id="rId22"/>
    <p:sldId id="26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E0000"/>
    <a:srgbClr val="CC0000"/>
    <a:srgbClr val="FF0000"/>
    <a:srgbClr val="00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622" autoAdjust="0"/>
  </p:normalViewPr>
  <p:slideViewPr>
    <p:cSldViewPr>
      <p:cViewPr>
        <p:scale>
          <a:sx n="100" d="100"/>
          <a:sy n="100" d="100"/>
        </p:scale>
        <p:origin x="-1722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773FA-8C16-4F29-B4EF-5A1792D79AB9}" type="datetimeFigureOut">
              <a:rPr lang="it-IT" smtClean="0"/>
              <a:pPr/>
              <a:t>24/09/2012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80CD7-874F-4889-B042-26AFA13CCCE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97582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80CD7-874F-4889-B042-26AFA13CCCE9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08868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80CD7-874F-4889-B042-26AFA13CCCE9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261177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Avvertenze:</a:t>
            </a:r>
            <a:r>
              <a:rPr lang="it-IT" baseline="0" dirty="0" smtClean="0"/>
              <a:t> leggere dal basso verso l’alto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80CD7-874F-4889-B042-26AFA13CCCE9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240263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8C1A-D0F2-475D-B657-88CFE28449E0}" type="datetimeFigureOut">
              <a:rPr lang="it-IT" smtClean="0"/>
              <a:pPr/>
              <a:t>24/09/2012</a:t>
            </a:fld>
            <a:endParaRPr lang="it-IT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8C1A-D0F2-475D-B657-88CFE28449E0}" type="datetimeFigureOut">
              <a:rPr lang="it-IT" smtClean="0"/>
              <a:pPr/>
              <a:t>24/09/2012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8C1A-D0F2-475D-B657-88CFE28449E0}" type="datetimeFigureOut">
              <a:rPr lang="it-IT" smtClean="0"/>
              <a:pPr/>
              <a:t>24/09/2012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8C1A-D0F2-475D-B657-88CFE28449E0}" type="datetimeFigureOut">
              <a:rPr lang="it-IT" smtClean="0"/>
              <a:pPr/>
              <a:t>24/09/2012</a:t>
            </a:fld>
            <a:endParaRPr lang="it-IT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8C1A-D0F2-475D-B657-88CFE28449E0}" type="datetimeFigureOut">
              <a:rPr lang="it-IT" smtClean="0"/>
              <a:pPr/>
              <a:t>24/09/2012</a:t>
            </a:fld>
            <a:endParaRPr lang="it-IT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8C1A-D0F2-475D-B657-88CFE28449E0}" type="datetimeFigureOut">
              <a:rPr lang="it-IT" smtClean="0"/>
              <a:pPr/>
              <a:t>24/09/2012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8C1A-D0F2-475D-B657-88CFE28449E0}" type="datetimeFigureOut">
              <a:rPr lang="it-IT" smtClean="0"/>
              <a:pPr/>
              <a:t>24/09/2012</a:t>
            </a:fld>
            <a:endParaRPr lang="it-IT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8C1A-D0F2-475D-B657-88CFE28449E0}" type="datetimeFigureOut">
              <a:rPr lang="it-IT" smtClean="0"/>
              <a:pPr/>
              <a:t>24/09/2012</a:t>
            </a:fld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8C1A-D0F2-475D-B657-88CFE28449E0}" type="datetimeFigureOut">
              <a:rPr lang="it-IT" smtClean="0"/>
              <a:pPr/>
              <a:t>24/09/2012</a:t>
            </a:fld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8C1A-D0F2-475D-B657-88CFE28449E0}" type="datetimeFigureOut">
              <a:rPr lang="it-IT" smtClean="0"/>
              <a:pPr/>
              <a:t>24/09/2012</a:t>
            </a:fld>
            <a:endParaRPr lang="it-IT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8C1A-D0F2-475D-B657-88CFE28449E0}" type="datetimeFigureOut">
              <a:rPr lang="it-IT" smtClean="0"/>
              <a:pPr/>
              <a:t>24/09/2012</a:t>
            </a:fld>
            <a:endParaRPr lang="it-IT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9888C1A-D0F2-475D-B657-88CFE28449E0}" type="datetimeFigureOut">
              <a:rPr lang="it-IT" smtClean="0"/>
              <a:pPr/>
              <a:t>24/09/2012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77240" y="908720"/>
            <a:ext cx="7543800" cy="2463130"/>
          </a:xfrm>
        </p:spPr>
        <p:txBody>
          <a:bodyPr/>
          <a:lstStyle/>
          <a:p>
            <a:pPr algn="r"/>
            <a:r>
              <a:rPr lang="en-GB" dirty="0" smtClean="0"/>
              <a:t>17</a:t>
            </a:r>
            <a:r>
              <a:rPr lang="en-GB" baseline="30000" dirty="0" smtClean="0"/>
              <a:t>th</a:t>
            </a:r>
            <a:r>
              <a:rPr lang="en-GB" dirty="0" smtClean="0"/>
              <a:t>  </a:t>
            </a:r>
            <a:r>
              <a:rPr lang="en-GB" dirty="0" smtClean="0">
                <a:solidFill>
                  <a:srgbClr val="FF0000"/>
                </a:solidFill>
              </a:rPr>
              <a:t>E</a:t>
            </a:r>
            <a:r>
              <a:rPr lang="en-GB" dirty="0" smtClean="0">
                <a:solidFill>
                  <a:srgbClr val="0000FF"/>
                </a:solidFill>
              </a:rPr>
              <a:t>P</a:t>
            </a:r>
            <a:r>
              <a:rPr lang="en-GB" i="1" dirty="0" smtClean="0">
                <a:solidFill>
                  <a:srgbClr val="0000FF"/>
                </a:solidFill>
              </a:rPr>
              <a:t>Meeting</a:t>
            </a:r>
            <a:br>
              <a:rPr lang="en-GB" i="1" dirty="0" smtClean="0">
                <a:solidFill>
                  <a:srgbClr val="0000FF"/>
                </a:solidFill>
              </a:rPr>
            </a:br>
            <a:r>
              <a:rPr lang="en-GB" sz="2800" i="1" dirty="0" smtClean="0">
                <a:solidFill>
                  <a:srgbClr val="0000FF"/>
                </a:solidFill>
              </a:rPr>
              <a:t/>
            </a:r>
            <a:br>
              <a:rPr lang="en-GB" sz="2800" i="1" dirty="0" smtClean="0">
                <a:solidFill>
                  <a:srgbClr val="0000FF"/>
                </a:solidFill>
              </a:rPr>
            </a:br>
            <a:r>
              <a:rPr lang="en-GB" sz="4000" dirty="0" smtClean="0"/>
              <a:t>From Brasov/</a:t>
            </a:r>
            <a:r>
              <a:rPr lang="en-GB" sz="4000" dirty="0" err="1" smtClean="0"/>
              <a:t>Fagaras</a:t>
            </a:r>
            <a:r>
              <a:rPr lang="en-GB" sz="4000" dirty="0" smtClean="0"/>
              <a:t> to Catania</a:t>
            </a:r>
            <a:br>
              <a:rPr lang="en-GB" sz="4000" dirty="0" smtClean="0"/>
            </a:br>
            <a:endParaRPr lang="en-GB" sz="1050" i="1" dirty="0">
              <a:solidFill>
                <a:srgbClr val="0000FF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Catania 23</a:t>
            </a:r>
            <a:r>
              <a:rPr lang="en-GB" baseline="30000" dirty="0" smtClean="0"/>
              <a:t>rd</a:t>
            </a:r>
            <a:r>
              <a:rPr lang="en-GB" dirty="0" smtClean="0"/>
              <a:t> – 30</a:t>
            </a:r>
            <a:r>
              <a:rPr lang="en-GB" baseline="30000" dirty="0" smtClean="0"/>
              <a:t>th</a:t>
            </a:r>
            <a:r>
              <a:rPr lang="en-GB" dirty="0" smtClean="0"/>
              <a:t> September 2012</a:t>
            </a:r>
          </a:p>
          <a:p>
            <a:r>
              <a:rPr lang="en-GB" dirty="0" smtClean="0"/>
              <a:t>Andrea Zhang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1442611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2348880"/>
            <a:ext cx="7349440" cy="1210072"/>
          </a:xfrm>
        </p:spPr>
        <p:txBody>
          <a:bodyPr/>
          <a:lstStyle/>
          <a:p>
            <a:r>
              <a:rPr lang="en-GB" sz="3200" dirty="0"/>
              <a:t>To prepare the final report </a:t>
            </a:r>
            <a:r>
              <a:rPr lang="en-GB" sz="3200" dirty="0" smtClean="0"/>
              <a:t>of </a:t>
            </a:r>
            <a:br>
              <a:rPr lang="en-GB" sz="3200" dirty="0" smtClean="0"/>
            </a:br>
            <a:r>
              <a:rPr lang="en-GB" sz="3200" dirty="0" smtClean="0"/>
              <a:t>the 16</a:t>
            </a:r>
            <a:r>
              <a:rPr lang="en-GB" sz="3200" baseline="30000" dirty="0" smtClean="0"/>
              <a:t>th</a:t>
            </a:r>
            <a:r>
              <a:rPr lang="en-GB" sz="3200" dirty="0" smtClean="0"/>
              <a:t> </a:t>
            </a:r>
            <a:r>
              <a:rPr lang="en-GB" sz="3200" dirty="0" err="1" smtClean="0"/>
              <a:t>EPMeeting</a:t>
            </a:r>
            <a:r>
              <a:rPr lang="en-GB" sz="3200" dirty="0"/>
              <a:t>, </a:t>
            </a:r>
            <a:r>
              <a:rPr lang="en-GB" sz="3200" dirty="0" err="1"/>
              <a:t>Braşov</a:t>
            </a:r>
            <a:r>
              <a:rPr lang="en-GB" sz="3200" dirty="0"/>
              <a:t> &amp; </a:t>
            </a:r>
            <a:r>
              <a:rPr lang="en-GB" sz="3200" dirty="0" err="1"/>
              <a:t>Fagaras</a:t>
            </a:r>
            <a:endParaRPr lang="en-GB" sz="32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941264" y="3810744"/>
            <a:ext cx="7471792" cy="10584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/>
              <a:t>Organise the co-operation with 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other</a:t>
            </a:r>
            <a:r>
              <a:rPr lang="en-GB" sz="3200" dirty="0"/>
              <a:t> </a:t>
            </a:r>
            <a:r>
              <a:rPr lang="en-GB" sz="3200" dirty="0" smtClean="0"/>
              <a:t>European </a:t>
            </a:r>
            <a:r>
              <a:rPr lang="en-GB" sz="3200" dirty="0"/>
              <a:t>schools and Universities</a:t>
            </a:r>
          </a:p>
        </p:txBody>
      </p:sp>
      <p:sp>
        <p:nvSpPr>
          <p:cNvPr id="4" name="Rettangolo 3"/>
          <p:cNvSpPr/>
          <p:nvPr/>
        </p:nvSpPr>
        <p:spPr>
          <a:xfrm rot="900000">
            <a:off x="6087189" y="1062416"/>
            <a:ext cx="226215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25000">
                      <a:srgbClr val="000000">
                        <a:tint val="89000"/>
                        <a:shade val="90000"/>
                        <a:satMod val="150000"/>
                        <a:lumMod val="100000"/>
                      </a:srgbClr>
                    </a:gs>
                    <a:gs pos="75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100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8100000" scaled="1"/>
                  <a:tileRect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Edwardian Script ITC" pitchFamily="66" charset="0"/>
              </a:rPr>
              <a:t>Activities</a:t>
            </a:r>
            <a:endParaRPr lang="it-IT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25000">
                    <a:srgbClr val="000000">
                      <a:tint val="89000"/>
                      <a:shade val="90000"/>
                      <a:satMod val="150000"/>
                      <a:lumMod val="100000"/>
                    </a:srgbClr>
                  </a:gs>
                  <a:gs pos="75000">
                    <a:srgbClr val="000000">
                      <a:tint val="100000"/>
                      <a:shade val="75000"/>
                      <a:satMod val="150000"/>
                    </a:srgbClr>
                  </a:gs>
                  <a:gs pos="100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8100000" scaled="1"/>
                <a:tileRect/>
              </a:gradFill>
              <a:effectLst>
                <a:outerShdw blurRad="50800" algn="tl" rotWithShape="0">
                  <a:srgbClr val="000000"/>
                </a:outerShdw>
              </a:effectLst>
              <a:latin typeface="Edwardian Script ITC" pitchFamily="66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941264" y="5013176"/>
            <a:ext cx="7471792" cy="10584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 smtClean="0"/>
              <a:t>Coordinate the publication </a:t>
            </a:r>
            <a:br>
              <a:rPr lang="en-GB" sz="3200" dirty="0" smtClean="0"/>
            </a:br>
            <a:r>
              <a:rPr lang="en-GB" sz="3200" dirty="0" smtClean="0"/>
              <a:t>of the issue 2/2012 (August)</a:t>
            </a:r>
            <a:endParaRPr lang="en-GB" sz="3200" dirty="0"/>
          </a:p>
        </p:txBody>
      </p:sp>
      <p:sp>
        <p:nvSpPr>
          <p:cNvPr id="6" name="Rettangolo 5"/>
          <p:cNvSpPr/>
          <p:nvPr/>
        </p:nvSpPr>
        <p:spPr>
          <a:xfrm rot="900000">
            <a:off x="5664717" y="2244907"/>
            <a:ext cx="308449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4400" b="1" dirty="0" smtClean="0">
                <a:ln/>
                <a:solidFill>
                  <a:srgbClr val="0000FF"/>
                </a:solidFill>
              </a:rPr>
              <a:t>In Progress</a:t>
            </a:r>
            <a:endParaRPr lang="en-GB" sz="4400" b="1" dirty="0">
              <a:ln/>
              <a:solidFill>
                <a:srgbClr val="0000FF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 rot="900000">
            <a:off x="5664717" y="3613059"/>
            <a:ext cx="308449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4400" b="1" dirty="0" smtClean="0">
                <a:ln/>
                <a:solidFill>
                  <a:srgbClr val="0000FF"/>
                </a:solidFill>
              </a:rPr>
              <a:t>In Progress</a:t>
            </a:r>
            <a:endParaRPr lang="en-GB" sz="4400" b="1" dirty="0">
              <a:ln/>
              <a:solidFill>
                <a:srgbClr val="0000FF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 rot="900000">
            <a:off x="5771150" y="4895175"/>
            <a:ext cx="308449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4400" b="1" dirty="0" smtClean="0">
                <a:ln/>
                <a:solidFill>
                  <a:srgbClr val="0000FF"/>
                </a:solidFill>
              </a:rPr>
              <a:t>In Progress</a:t>
            </a:r>
            <a:endParaRPr lang="en-GB" sz="4400" b="1" dirty="0">
              <a:ln/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1478384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000" b="1" dirty="0" smtClean="0"/>
              <a:t>Thessaloniki</a:t>
            </a:r>
            <a:r>
              <a:rPr lang="en-GB" sz="5400" dirty="0" smtClean="0"/>
              <a:t/>
            </a:r>
            <a:br>
              <a:rPr lang="en-GB" sz="5400" dirty="0" smtClean="0"/>
            </a:br>
            <a:r>
              <a:rPr lang="en-GB" sz="4000" dirty="0" smtClean="0"/>
              <a:t>Editorial </a:t>
            </a:r>
            <a:r>
              <a:rPr lang="en-GB" sz="4000" dirty="0"/>
              <a:t>Board</a:t>
            </a:r>
          </a:p>
        </p:txBody>
      </p:sp>
    </p:spTree>
    <p:extLst>
      <p:ext uri="{BB962C8B-B14F-4D97-AF65-F5344CB8AC3E}">
        <p14:creationId xmlns="" xmlns:p14="http://schemas.microsoft.com/office/powerpoint/2010/main" val="29018274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4581128"/>
            <a:ext cx="7349440" cy="1210072"/>
          </a:xfrm>
        </p:spPr>
        <p:txBody>
          <a:bodyPr/>
          <a:lstStyle/>
          <a:p>
            <a:r>
              <a:rPr lang="en-GB" sz="3200" dirty="0"/>
              <a:t>To create the 2013 EPM Calendar</a:t>
            </a:r>
          </a:p>
        </p:txBody>
      </p:sp>
      <p:sp>
        <p:nvSpPr>
          <p:cNvPr id="4" name="Rettangolo 3"/>
          <p:cNvSpPr/>
          <p:nvPr/>
        </p:nvSpPr>
        <p:spPr>
          <a:xfrm rot="900000">
            <a:off x="6087189" y="1062416"/>
            <a:ext cx="226215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25000">
                      <a:srgbClr val="000000">
                        <a:tint val="89000"/>
                        <a:shade val="90000"/>
                        <a:satMod val="150000"/>
                        <a:lumMod val="100000"/>
                      </a:srgbClr>
                    </a:gs>
                    <a:gs pos="75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100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8100000" scaled="1"/>
                  <a:tileRect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Edwardian Script ITC" pitchFamily="66" charset="0"/>
              </a:rPr>
              <a:t>Activities</a:t>
            </a:r>
            <a:endParaRPr lang="it-IT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25000">
                    <a:srgbClr val="000000">
                      <a:tint val="89000"/>
                      <a:shade val="90000"/>
                      <a:satMod val="150000"/>
                      <a:lumMod val="100000"/>
                    </a:srgbClr>
                  </a:gs>
                  <a:gs pos="75000">
                    <a:srgbClr val="000000">
                      <a:tint val="100000"/>
                      <a:shade val="75000"/>
                      <a:satMod val="150000"/>
                    </a:srgbClr>
                  </a:gs>
                  <a:gs pos="100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8100000" scaled="1"/>
                <a:tileRect/>
              </a:gradFill>
              <a:effectLst>
                <a:outerShdw blurRad="50800" algn="tl" rotWithShape="0">
                  <a:srgbClr val="000000"/>
                </a:outerShdw>
              </a:effectLst>
              <a:latin typeface="Edwardian Script ITC" pitchFamily="66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971600" y="3573016"/>
            <a:ext cx="7349440" cy="1210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/>
              <a:t>To organise extra video 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meetings on specific </a:t>
            </a:r>
            <a:r>
              <a:rPr lang="en-GB" sz="3200" dirty="0"/>
              <a:t>editorial topics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971600" y="2151112"/>
            <a:ext cx="7349440" cy="1210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/>
              <a:t>To publish issue 1/2013 (April)</a:t>
            </a:r>
          </a:p>
        </p:txBody>
      </p:sp>
      <p:sp>
        <p:nvSpPr>
          <p:cNvPr id="8" name="Rettangolo 7"/>
          <p:cNvSpPr/>
          <p:nvPr/>
        </p:nvSpPr>
        <p:spPr>
          <a:xfrm rot="900000">
            <a:off x="6781202" y="3587840"/>
            <a:ext cx="159530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4400" b="1" dirty="0" smtClean="0">
                <a:ln/>
                <a:solidFill>
                  <a:srgbClr val="00FF00"/>
                </a:solidFill>
              </a:rPr>
              <a:t>Done</a:t>
            </a:r>
            <a:endParaRPr lang="en-GB" sz="5400" b="1" dirty="0">
              <a:ln/>
              <a:solidFill>
                <a:srgbClr val="00FF0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 rot="900000">
            <a:off x="5651369" y="4837195"/>
            <a:ext cx="308449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4400" b="1" dirty="0" smtClean="0">
                <a:ln/>
                <a:solidFill>
                  <a:srgbClr val="0000FF"/>
                </a:solidFill>
              </a:rPr>
              <a:t>In Progress</a:t>
            </a:r>
            <a:endParaRPr lang="en-GB" sz="4400" b="1" dirty="0">
              <a:ln/>
              <a:solidFill>
                <a:srgbClr val="0000FF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 rot="900000">
            <a:off x="5664717" y="2244907"/>
            <a:ext cx="308449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4400" b="1" dirty="0" smtClean="0">
                <a:ln/>
                <a:solidFill>
                  <a:srgbClr val="0000FF"/>
                </a:solidFill>
              </a:rPr>
              <a:t>In Progress</a:t>
            </a:r>
            <a:endParaRPr lang="en-GB" sz="4400" b="1" dirty="0">
              <a:ln/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7653286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000" b="1" dirty="0" err="1"/>
              <a:t>Boggio</a:t>
            </a:r>
            <a:r>
              <a:rPr lang="en-GB" sz="5000" b="1" dirty="0"/>
              <a:t> </a:t>
            </a:r>
            <a:r>
              <a:rPr lang="en-GB" sz="5000" b="1" dirty="0" err="1" smtClean="0"/>
              <a:t>Lera</a:t>
            </a:r>
            <a:r>
              <a:rPr lang="en-GB" sz="5400" dirty="0"/>
              <a:t/>
            </a:r>
            <a:br>
              <a:rPr lang="en-GB" sz="5400" dirty="0"/>
            </a:br>
            <a:r>
              <a:rPr lang="en-GB" sz="4000" dirty="0" smtClean="0"/>
              <a:t>Editorial </a:t>
            </a:r>
            <a:r>
              <a:rPr lang="en-GB" sz="4000" dirty="0"/>
              <a:t>Board</a:t>
            </a:r>
          </a:p>
        </p:txBody>
      </p:sp>
    </p:spTree>
    <p:extLst>
      <p:ext uri="{BB962C8B-B14F-4D97-AF65-F5344CB8AC3E}">
        <p14:creationId xmlns="" xmlns:p14="http://schemas.microsoft.com/office/powerpoint/2010/main" val="2826118927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4135016"/>
            <a:ext cx="7349440" cy="1656184"/>
          </a:xfrm>
        </p:spPr>
        <p:txBody>
          <a:bodyPr/>
          <a:lstStyle/>
          <a:p>
            <a:r>
              <a:rPr lang="en-GB" sz="3200" dirty="0"/>
              <a:t>To organise the 17</a:t>
            </a:r>
            <a:r>
              <a:rPr lang="en-GB" sz="3200" baseline="30000" dirty="0"/>
              <a:t>th</a:t>
            </a:r>
            <a:r>
              <a:rPr lang="en-GB" sz="3200" dirty="0"/>
              <a:t> </a:t>
            </a:r>
            <a:r>
              <a:rPr lang="en-GB" sz="3200" dirty="0" err="1">
                <a:solidFill>
                  <a:srgbClr val="FF0000"/>
                </a:solidFill>
              </a:rPr>
              <a:t>E</a:t>
            </a:r>
            <a:r>
              <a:rPr lang="en-GB" sz="3200" dirty="0" err="1">
                <a:solidFill>
                  <a:srgbClr val="0000FF"/>
                </a:solidFill>
              </a:rPr>
              <a:t>P</a:t>
            </a:r>
            <a:r>
              <a:rPr lang="en-GB" sz="3200" i="1" dirty="0" err="1">
                <a:solidFill>
                  <a:srgbClr val="0000FF"/>
                </a:solidFill>
              </a:rPr>
              <a:t>Meeting</a:t>
            </a:r>
            <a:r>
              <a:rPr lang="en-GB" sz="3200" dirty="0"/>
              <a:t> </a:t>
            </a:r>
            <a:r>
              <a:rPr lang="en-GB" sz="3200" dirty="0" smtClean="0"/>
              <a:t>on September </a:t>
            </a:r>
            <a:r>
              <a:rPr lang="en-GB" sz="3200" dirty="0"/>
              <a:t>2012 in Catania </a:t>
            </a:r>
            <a:r>
              <a:rPr lang="en-GB" sz="3200" dirty="0" smtClean="0"/>
              <a:t>to celebrate the 10</a:t>
            </a:r>
            <a:r>
              <a:rPr lang="en-GB" sz="3200" baseline="30000" dirty="0" smtClean="0"/>
              <a:t>th</a:t>
            </a:r>
            <a:r>
              <a:rPr lang="en-GB" sz="3200" dirty="0" smtClean="0"/>
              <a:t> year </a:t>
            </a:r>
            <a:r>
              <a:rPr lang="en-GB" sz="3200" dirty="0"/>
              <a:t>anniversary of </a:t>
            </a:r>
            <a:r>
              <a:rPr lang="en-GB" sz="3200" dirty="0" smtClean="0">
                <a:solidFill>
                  <a:srgbClr val="FF0000"/>
                </a:solidFill>
              </a:rPr>
              <a:t>E</a:t>
            </a:r>
            <a:r>
              <a:rPr lang="en-GB" sz="3200" dirty="0" smtClean="0">
                <a:solidFill>
                  <a:srgbClr val="0000FF"/>
                </a:solidFill>
              </a:rPr>
              <a:t>P</a:t>
            </a:r>
            <a:r>
              <a:rPr lang="en-GB" sz="3200" i="1" dirty="0" smtClean="0">
                <a:solidFill>
                  <a:srgbClr val="0000FF"/>
                </a:solidFill>
              </a:rPr>
              <a:t>M</a:t>
            </a:r>
            <a:endParaRPr lang="en-GB" sz="3200" dirty="0"/>
          </a:p>
        </p:txBody>
      </p:sp>
      <p:sp>
        <p:nvSpPr>
          <p:cNvPr id="4" name="Rettangolo 3"/>
          <p:cNvSpPr/>
          <p:nvPr/>
        </p:nvSpPr>
        <p:spPr>
          <a:xfrm rot="900000">
            <a:off x="6087189" y="1062416"/>
            <a:ext cx="226215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25000">
                      <a:srgbClr val="000000">
                        <a:tint val="89000"/>
                        <a:shade val="90000"/>
                        <a:satMod val="150000"/>
                        <a:lumMod val="100000"/>
                      </a:srgbClr>
                    </a:gs>
                    <a:gs pos="75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100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8100000" scaled="1"/>
                  <a:tileRect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Edwardian Script ITC" pitchFamily="66" charset="0"/>
              </a:rPr>
              <a:t>Activities</a:t>
            </a:r>
            <a:endParaRPr lang="it-IT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25000">
                    <a:srgbClr val="000000">
                      <a:tint val="89000"/>
                      <a:shade val="90000"/>
                      <a:satMod val="150000"/>
                      <a:lumMod val="100000"/>
                    </a:srgbClr>
                  </a:gs>
                  <a:gs pos="75000">
                    <a:srgbClr val="000000">
                      <a:tint val="100000"/>
                      <a:shade val="75000"/>
                      <a:satMod val="150000"/>
                    </a:srgbClr>
                  </a:gs>
                  <a:gs pos="100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8100000" scaled="1"/>
                <a:tileRect/>
              </a:gradFill>
              <a:effectLst>
                <a:outerShdw blurRad="50800" algn="tl" rotWithShape="0">
                  <a:srgbClr val="000000"/>
                </a:outerShdw>
              </a:effectLst>
              <a:latin typeface="Edwardian Script ITC" pitchFamily="66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971600" y="2290936"/>
            <a:ext cx="7349440" cy="1210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/>
              <a:t>Publish EPM products on specific site</a:t>
            </a:r>
          </a:p>
        </p:txBody>
      </p:sp>
      <p:sp>
        <p:nvSpPr>
          <p:cNvPr id="5" name="Rettangolo 4"/>
          <p:cNvSpPr/>
          <p:nvPr/>
        </p:nvSpPr>
        <p:spPr>
          <a:xfrm rot="900000">
            <a:off x="6781201" y="3965442"/>
            <a:ext cx="159530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4400" b="1" dirty="0" smtClean="0">
                <a:ln/>
                <a:solidFill>
                  <a:srgbClr val="00FF00"/>
                </a:solidFill>
              </a:rPr>
              <a:t>Done</a:t>
            </a:r>
            <a:endParaRPr lang="en-GB" sz="4400" b="1" dirty="0">
              <a:ln/>
              <a:solidFill>
                <a:srgbClr val="00FF0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 rot="900000">
            <a:off x="6781201" y="2310061"/>
            <a:ext cx="159530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4400" b="1" dirty="0" smtClean="0">
                <a:ln/>
                <a:solidFill>
                  <a:srgbClr val="00FF00"/>
                </a:solidFill>
              </a:rPr>
              <a:t>Done</a:t>
            </a:r>
            <a:endParaRPr lang="en-GB" sz="5400" b="1" dirty="0">
              <a:ln/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5734237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5135" y="5013176"/>
            <a:ext cx="7349440" cy="778024"/>
          </a:xfrm>
        </p:spPr>
        <p:txBody>
          <a:bodyPr/>
          <a:lstStyle/>
          <a:p>
            <a:r>
              <a:rPr lang="en-GB" sz="3200" dirty="0"/>
              <a:t>Manage the </a:t>
            </a:r>
            <a:r>
              <a:rPr lang="en-GB" sz="3200" dirty="0" smtClean="0"/>
              <a:t>mailer &amp; the mail list</a:t>
            </a:r>
            <a:endParaRPr lang="en-GB" sz="3200" dirty="0"/>
          </a:p>
        </p:txBody>
      </p:sp>
      <p:sp>
        <p:nvSpPr>
          <p:cNvPr id="4" name="Rettangolo 3"/>
          <p:cNvSpPr/>
          <p:nvPr/>
        </p:nvSpPr>
        <p:spPr>
          <a:xfrm rot="900000">
            <a:off x="6087189" y="1062416"/>
            <a:ext cx="226215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25000">
                      <a:srgbClr val="000000">
                        <a:tint val="89000"/>
                        <a:shade val="90000"/>
                        <a:satMod val="150000"/>
                        <a:lumMod val="100000"/>
                      </a:srgbClr>
                    </a:gs>
                    <a:gs pos="75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100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8100000" scaled="1"/>
                  <a:tileRect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Edwardian Script ITC" pitchFamily="66" charset="0"/>
              </a:rPr>
              <a:t>Activities</a:t>
            </a:r>
            <a:endParaRPr lang="it-IT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25000">
                    <a:srgbClr val="000000">
                      <a:tint val="89000"/>
                      <a:shade val="90000"/>
                      <a:satMod val="150000"/>
                      <a:lumMod val="100000"/>
                    </a:srgbClr>
                  </a:gs>
                  <a:gs pos="75000">
                    <a:srgbClr val="000000">
                      <a:tint val="100000"/>
                      <a:shade val="75000"/>
                      <a:satMod val="150000"/>
                    </a:srgbClr>
                  </a:gs>
                  <a:gs pos="100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8100000" scaled="1"/>
                <a:tileRect/>
              </a:gradFill>
              <a:effectLst>
                <a:outerShdw blurRad="50800" algn="tl" rotWithShape="0">
                  <a:srgbClr val="000000"/>
                </a:outerShdw>
              </a:effectLst>
              <a:latin typeface="Edwardian Script ITC" pitchFamily="66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999487" y="2680324"/>
            <a:ext cx="7349440" cy="7920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/>
              <a:t>To prepare the General Index 2003/12</a:t>
            </a:r>
          </a:p>
        </p:txBody>
      </p:sp>
      <p:sp>
        <p:nvSpPr>
          <p:cNvPr id="7" name="Rettangolo 6"/>
          <p:cNvSpPr/>
          <p:nvPr/>
        </p:nvSpPr>
        <p:spPr>
          <a:xfrm rot="900000">
            <a:off x="7008753" y="4727623"/>
            <a:ext cx="159530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4400" b="1" dirty="0" smtClean="0">
                <a:ln/>
                <a:solidFill>
                  <a:srgbClr val="00FF00"/>
                </a:solidFill>
              </a:rPr>
              <a:t>Done</a:t>
            </a:r>
            <a:endParaRPr lang="en-GB" sz="4400" b="1" dirty="0">
              <a:ln/>
              <a:solidFill>
                <a:srgbClr val="00FF0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 rot="900000">
            <a:off x="5651369" y="2014855"/>
            <a:ext cx="308449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4400" b="1" dirty="0" smtClean="0">
                <a:ln/>
                <a:solidFill>
                  <a:srgbClr val="0000FF"/>
                </a:solidFill>
              </a:rPr>
              <a:t>In Progress</a:t>
            </a:r>
            <a:endParaRPr lang="en-GB" sz="4400" b="1" dirty="0">
              <a:ln/>
              <a:solidFill>
                <a:srgbClr val="0000FF"/>
              </a:solidFill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1037069" y="3789040"/>
            <a:ext cx="7349440" cy="11235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/>
              <a:t>To prepare the </a:t>
            </a:r>
            <a:r>
              <a:rPr lang="en-GB" sz="3200" dirty="0" smtClean="0"/>
              <a:t>Multimedia CD Collection 2002 - 2011</a:t>
            </a:r>
            <a:endParaRPr lang="en-GB" sz="3200" dirty="0"/>
          </a:p>
        </p:txBody>
      </p:sp>
      <p:sp>
        <p:nvSpPr>
          <p:cNvPr id="10" name="Rettangolo 9"/>
          <p:cNvSpPr/>
          <p:nvPr/>
        </p:nvSpPr>
        <p:spPr>
          <a:xfrm rot="900000">
            <a:off x="6433545" y="3455015"/>
            <a:ext cx="159530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4400" b="1" dirty="0" smtClean="0">
                <a:ln/>
                <a:solidFill>
                  <a:srgbClr val="00FF00"/>
                </a:solidFill>
              </a:rPr>
              <a:t>Done</a:t>
            </a:r>
            <a:endParaRPr lang="en-GB" sz="4400" b="1" dirty="0">
              <a:ln/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2969383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5013176"/>
            <a:ext cx="7349440" cy="778024"/>
          </a:xfrm>
        </p:spPr>
        <p:txBody>
          <a:bodyPr/>
          <a:lstStyle/>
          <a:p>
            <a:r>
              <a:rPr lang="en-GB" sz="3200" dirty="0"/>
              <a:t>Manage the Online </a:t>
            </a:r>
            <a:r>
              <a:rPr lang="en-GB" sz="3200" dirty="0" err="1">
                <a:solidFill>
                  <a:srgbClr val="FF0000"/>
                </a:solidFill>
              </a:rPr>
              <a:t>E</a:t>
            </a:r>
            <a:r>
              <a:rPr lang="en-GB" sz="3200" dirty="0" err="1">
                <a:solidFill>
                  <a:srgbClr val="0000FF"/>
                </a:solidFill>
              </a:rPr>
              <a:t>P</a:t>
            </a:r>
            <a:r>
              <a:rPr lang="en-GB" sz="3200" i="1" dirty="0" err="1">
                <a:solidFill>
                  <a:srgbClr val="0000FF"/>
                </a:solidFill>
              </a:rPr>
              <a:t>Magazine</a:t>
            </a:r>
            <a:endParaRPr lang="en-GB" sz="3200" i="1" dirty="0">
              <a:solidFill>
                <a:srgbClr val="0000FF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 rot="1272197">
            <a:off x="6087189" y="1062416"/>
            <a:ext cx="226215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25000">
                      <a:srgbClr val="000000">
                        <a:tint val="89000"/>
                        <a:shade val="90000"/>
                        <a:satMod val="150000"/>
                        <a:lumMod val="100000"/>
                      </a:srgbClr>
                    </a:gs>
                    <a:gs pos="75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100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8100000" scaled="1"/>
                  <a:tileRect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Edwardian Script ITC" pitchFamily="66" charset="0"/>
              </a:rPr>
              <a:t>Activities</a:t>
            </a:r>
            <a:endParaRPr lang="it-IT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25000">
                    <a:srgbClr val="000000">
                      <a:tint val="89000"/>
                      <a:shade val="90000"/>
                      <a:satMod val="150000"/>
                      <a:lumMod val="100000"/>
                    </a:srgbClr>
                  </a:gs>
                  <a:gs pos="75000">
                    <a:srgbClr val="000000">
                      <a:tint val="100000"/>
                      <a:shade val="75000"/>
                      <a:satMod val="150000"/>
                    </a:srgbClr>
                  </a:gs>
                  <a:gs pos="100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8100000" scaled="1"/>
                <a:tileRect/>
              </a:gradFill>
              <a:effectLst>
                <a:outerShdw blurRad="50800" algn="tl" rotWithShape="0">
                  <a:srgbClr val="000000"/>
                </a:outerShdw>
              </a:effectLst>
              <a:latin typeface="Edwardian Script ITC" pitchFamily="66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999486" y="3068960"/>
            <a:ext cx="6884882" cy="11521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/>
              <a:t>Centralisation of sent </a:t>
            </a:r>
            <a:r>
              <a:rPr lang="en-GB" sz="3200" dirty="0" smtClean="0"/>
              <a:t>contributions</a:t>
            </a:r>
            <a:endParaRPr lang="en-GB" sz="3200" dirty="0" smtClean="0"/>
          </a:p>
          <a:p>
            <a:r>
              <a:rPr lang="en-GB" sz="3200" dirty="0" smtClean="0"/>
              <a:t>and </a:t>
            </a:r>
            <a:r>
              <a:rPr lang="en-GB" sz="3200" dirty="0"/>
              <a:t>first </a:t>
            </a:r>
            <a:r>
              <a:rPr lang="en-GB" sz="3200" dirty="0" smtClean="0"/>
              <a:t>check (issuing - </a:t>
            </a:r>
            <a:r>
              <a:rPr lang="en-GB" sz="3200" dirty="0" smtClean="0">
                <a:solidFill>
                  <a:srgbClr val="FF0000"/>
                </a:solidFill>
              </a:rPr>
              <a:t>E</a:t>
            </a:r>
            <a:r>
              <a:rPr lang="en-GB" sz="3200" dirty="0" smtClean="0">
                <a:solidFill>
                  <a:srgbClr val="0000FF"/>
                </a:solidFill>
              </a:rPr>
              <a:t>P</a:t>
            </a:r>
            <a:r>
              <a:rPr lang="en-GB" sz="3200" i="1" dirty="0" smtClean="0">
                <a:solidFill>
                  <a:srgbClr val="0000FF"/>
                </a:solidFill>
              </a:rPr>
              <a:t>M</a:t>
            </a:r>
            <a:r>
              <a:rPr lang="en-GB" sz="3200" dirty="0" smtClean="0"/>
              <a:t>)</a:t>
            </a:r>
            <a:endParaRPr lang="en-GB" sz="3200" dirty="0"/>
          </a:p>
        </p:txBody>
      </p:sp>
      <p:sp>
        <p:nvSpPr>
          <p:cNvPr id="5" name="Rettangolo 4"/>
          <p:cNvSpPr/>
          <p:nvPr/>
        </p:nvSpPr>
        <p:spPr>
          <a:xfrm rot="900000">
            <a:off x="6637185" y="4822982"/>
            <a:ext cx="159530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4400" b="1" dirty="0" smtClean="0">
                <a:ln/>
                <a:solidFill>
                  <a:srgbClr val="00FF00"/>
                </a:solidFill>
              </a:rPr>
              <a:t>Done</a:t>
            </a:r>
            <a:endParaRPr lang="en-GB" sz="4400" b="1" dirty="0">
              <a:ln/>
              <a:solidFill>
                <a:srgbClr val="00FF0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 rot="900000">
            <a:off x="6637184" y="2684239"/>
            <a:ext cx="159530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4400" b="1" dirty="0" smtClean="0">
                <a:ln/>
                <a:solidFill>
                  <a:srgbClr val="00FF00"/>
                </a:solidFill>
              </a:rPr>
              <a:t>Done</a:t>
            </a:r>
            <a:endParaRPr lang="en-GB" sz="5400" b="1" dirty="0">
              <a:ln/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0797390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000" b="1" dirty="0" err="1" smtClean="0"/>
              <a:t>Kastamonu</a:t>
            </a:r>
            <a:r>
              <a:rPr lang="en-GB" sz="5400" dirty="0"/>
              <a:t/>
            </a:r>
            <a:br>
              <a:rPr lang="en-GB" sz="5400" dirty="0"/>
            </a:br>
            <a:r>
              <a:rPr lang="en-GB" sz="4000" dirty="0" err="1" smtClean="0"/>
              <a:t>Cooperators</a:t>
            </a:r>
            <a:endParaRPr lang="en-GB" sz="4000" dirty="0"/>
          </a:p>
        </p:txBody>
      </p:sp>
    </p:spTree>
    <p:extLst>
      <p:ext uri="{BB962C8B-B14F-4D97-AF65-F5344CB8AC3E}">
        <p14:creationId xmlns="" xmlns:p14="http://schemas.microsoft.com/office/powerpoint/2010/main" val="1554252595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4581128"/>
            <a:ext cx="7349440" cy="1210072"/>
          </a:xfrm>
        </p:spPr>
        <p:txBody>
          <a:bodyPr/>
          <a:lstStyle/>
          <a:p>
            <a:r>
              <a:rPr lang="en-GB" sz="3200" dirty="0"/>
              <a:t>To coordinate the Comenius 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activities 2013-2015</a:t>
            </a:r>
            <a:endParaRPr lang="en-GB" sz="3200" dirty="0"/>
          </a:p>
        </p:txBody>
      </p:sp>
      <p:sp>
        <p:nvSpPr>
          <p:cNvPr id="4" name="Rettangolo 3"/>
          <p:cNvSpPr/>
          <p:nvPr/>
        </p:nvSpPr>
        <p:spPr>
          <a:xfrm rot="900000">
            <a:off x="6087189" y="1062416"/>
            <a:ext cx="226215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25000">
                      <a:srgbClr val="000000">
                        <a:tint val="89000"/>
                        <a:shade val="90000"/>
                        <a:satMod val="150000"/>
                        <a:lumMod val="100000"/>
                      </a:srgbClr>
                    </a:gs>
                    <a:gs pos="75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100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8100000" scaled="1"/>
                  <a:tileRect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Edwardian Script ITC" pitchFamily="66" charset="0"/>
              </a:rPr>
              <a:t>Activities</a:t>
            </a:r>
            <a:endParaRPr lang="it-IT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25000">
                    <a:srgbClr val="000000">
                      <a:tint val="89000"/>
                      <a:shade val="90000"/>
                      <a:satMod val="150000"/>
                      <a:lumMod val="100000"/>
                    </a:srgbClr>
                  </a:gs>
                  <a:gs pos="75000">
                    <a:srgbClr val="000000">
                      <a:tint val="100000"/>
                      <a:shade val="75000"/>
                      <a:satMod val="150000"/>
                    </a:srgbClr>
                  </a:gs>
                  <a:gs pos="100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8100000" scaled="1"/>
                <a:tileRect/>
              </a:gradFill>
              <a:effectLst>
                <a:outerShdw blurRad="50800" algn="tl" rotWithShape="0">
                  <a:srgbClr val="000000"/>
                </a:outerShdw>
              </a:effectLst>
              <a:latin typeface="Edwardian Script ITC" pitchFamily="66" charset="0"/>
            </a:endParaRPr>
          </a:p>
        </p:txBody>
      </p:sp>
      <p:sp>
        <p:nvSpPr>
          <p:cNvPr id="5" name="Rettangolo 4"/>
          <p:cNvSpPr/>
          <p:nvPr/>
        </p:nvSpPr>
        <p:spPr>
          <a:xfrm rot="900000">
            <a:off x="5664717" y="4145712"/>
            <a:ext cx="308449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4400" b="1" dirty="0" smtClean="0">
                <a:ln/>
                <a:solidFill>
                  <a:srgbClr val="0000FF"/>
                </a:solidFill>
              </a:rPr>
              <a:t>In Progress</a:t>
            </a:r>
            <a:endParaRPr lang="en-GB" sz="4400" b="1" dirty="0">
              <a:ln/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2605506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000" b="1" dirty="0" err="1"/>
              <a:t>Mihai</a:t>
            </a:r>
            <a:r>
              <a:rPr lang="en-GB" sz="5000" b="1" dirty="0"/>
              <a:t> </a:t>
            </a:r>
            <a:r>
              <a:rPr lang="en-GB" sz="5000" b="1" dirty="0" err="1" smtClean="0"/>
              <a:t>Bravu</a:t>
            </a:r>
            <a:endParaRPr lang="en-GB" sz="4000" dirty="0"/>
          </a:p>
        </p:txBody>
      </p:sp>
    </p:spTree>
    <p:extLst>
      <p:ext uri="{BB962C8B-B14F-4D97-AF65-F5344CB8AC3E}">
        <p14:creationId xmlns="" xmlns:p14="http://schemas.microsoft.com/office/powerpoint/2010/main" val="2982647664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744944" cy="914400"/>
          </a:xfrm>
        </p:spPr>
        <p:txBody>
          <a:bodyPr/>
          <a:lstStyle/>
          <a:p>
            <a:r>
              <a:rPr lang="en-GB" sz="3800" dirty="0" smtClean="0"/>
              <a:t>Overview of the activities assigned</a:t>
            </a:r>
            <a:endParaRPr lang="en-GB" sz="3800" dirty="0"/>
          </a:p>
        </p:txBody>
      </p:sp>
      <p:sp>
        <p:nvSpPr>
          <p:cNvPr id="3" name="Rettangolo 2"/>
          <p:cNvSpPr/>
          <p:nvPr/>
        </p:nvSpPr>
        <p:spPr>
          <a:xfrm rot="20506570">
            <a:off x="1627073" y="2337021"/>
            <a:ext cx="1914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/>
                <a:solidFill>
                  <a:srgbClr val="00FF00"/>
                </a:solidFill>
              </a:rPr>
              <a:t>Done</a:t>
            </a:r>
            <a:endParaRPr lang="en-GB" sz="5400" b="1" dirty="0">
              <a:ln/>
              <a:solidFill>
                <a:srgbClr val="00FF0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 rot="20506570">
            <a:off x="2833916" y="3414674"/>
            <a:ext cx="32800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/>
                <a:solidFill>
                  <a:srgbClr val="FF0000"/>
                </a:solidFill>
              </a:rPr>
              <a:t>Not Done</a:t>
            </a:r>
            <a:endParaRPr lang="en-GB" sz="5400" b="1" dirty="0">
              <a:ln/>
              <a:solidFill>
                <a:srgbClr val="FF000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 rot="20506570">
            <a:off x="4304429" y="4627858"/>
            <a:ext cx="37433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/>
                <a:solidFill>
                  <a:srgbClr val="0000FF"/>
                </a:solidFill>
              </a:rPr>
              <a:t>In Progress</a:t>
            </a:r>
            <a:endParaRPr lang="en-GB" sz="5400" b="1" dirty="0">
              <a:ln/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5592311"/>
      </p:ext>
    </p:extLst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80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400"/>
                            </p:stCondLst>
                            <p:childTnLst>
                              <p:par>
                                <p:cTn id="2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4581128"/>
            <a:ext cx="7349440" cy="1210072"/>
          </a:xfrm>
        </p:spPr>
        <p:txBody>
          <a:bodyPr/>
          <a:lstStyle/>
          <a:p>
            <a:r>
              <a:rPr lang="en-GB" sz="3200" dirty="0"/>
              <a:t>To coordinate the funding project</a:t>
            </a:r>
            <a:br>
              <a:rPr lang="en-GB" sz="3200" dirty="0"/>
            </a:br>
            <a:r>
              <a:rPr lang="en-GB" sz="3200" dirty="0"/>
              <a:t>activities</a:t>
            </a:r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971600" y="3029031"/>
            <a:ext cx="7471792" cy="10584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/>
              <a:t>Organise the co-operation with other</a:t>
            </a:r>
          </a:p>
          <a:p>
            <a:r>
              <a:rPr lang="en-GB" sz="3200" dirty="0"/>
              <a:t>European magazines</a:t>
            </a:r>
          </a:p>
        </p:txBody>
      </p:sp>
      <p:sp>
        <p:nvSpPr>
          <p:cNvPr id="4" name="Rettangolo 3"/>
          <p:cNvSpPr/>
          <p:nvPr/>
        </p:nvSpPr>
        <p:spPr>
          <a:xfrm rot="900000">
            <a:off x="6087189" y="1062416"/>
            <a:ext cx="226215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25000">
                      <a:srgbClr val="000000">
                        <a:tint val="89000"/>
                        <a:shade val="90000"/>
                        <a:satMod val="150000"/>
                        <a:lumMod val="100000"/>
                      </a:srgbClr>
                    </a:gs>
                    <a:gs pos="75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100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8100000" scaled="1"/>
                  <a:tileRect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Edwardian Script ITC" pitchFamily="66" charset="0"/>
              </a:rPr>
              <a:t>Activities</a:t>
            </a:r>
            <a:endParaRPr lang="it-IT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25000">
                    <a:srgbClr val="000000">
                      <a:tint val="89000"/>
                      <a:shade val="90000"/>
                      <a:satMod val="150000"/>
                      <a:lumMod val="100000"/>
                    </a:srgbClr>
                  </a:gs>
                  <a:gs pos="75000">
                    <a:srgbClr val="000000">
                      <a:tint val="100000"/>
                      <a:shade val="75000"/>
                      <a:satMod val="150000"/>
                    </a:srgbClr>
                  </a:gs>
                  <a:gs pos="100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8100000" scaled="1"/>
                <a:tileRect/>
              </a:gradFill>
              <a:effectLst>
                <a:outerShdw blurRad="50800" algn="tl" rotWithShape="0">
                  <a:srgbClr val="000000"/>
                </a:outerShdw>
              </a:effectLst>
              <a:latin typeface="Edwardian Script ITC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5652170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000" b="1" dirty="0"/>
              <a:t>Ivan </a:t>
            </a:r>
            <a:r>
              <a:rPr lang="en-GB" sz="5000" b="1" dirty="0" err="1" smtClean="0"/>
              <a:t>Denkoglu</a:t>
            </a:r>
            <a:r>
              <a:rPr lang="en-GB" sz="5400" dirty="0"/>
              <a:t/>
            </a:r>
            <a:br>
              <a:rPr lang="en-GB" sz="5400" dirty="0"/>
            </a:br>
            <a:r>
              <a:rPr lang="en-GB" sz="4000" dirty="0" err="1" smtClean="0"/>
              <a:t>Cooperators</a:t>
            </a:r>
            <a:endParaRPr lang="en-GB" sz="4000" dirty="0"/>
          </a:p>
        </p:txBody>
      </p:sp>
    </p:spTree>
    <p:extLst>
      <p:ext uri="{BB962C8B-B14F-4D97-AF65-F5344CB8AC3E}">
        <p14:creationId xmlns="" xmlns:p14="http://schemas.microsoft.com/office/powerpoint/2010/main" val="797302948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4581128"/>
            <a:ext cx="7349440" cy="1210072"/>
          </a:xfrm>
        </p:spPr>
        <p:txBody>
          <a:bodyPr/>
          <a:lstStyle/>
          <a:p>
            <a:r>
              <a:rPr lang="en-GB" sz="3200" dirty="0"/>
              <a:t>Managing e-twinning activities</a:t>
            </a:r>
          </a:p>
        </p:txBody>
      </p:sp>
      <p:sp>
        <p:nvSpPr>
          <p:cNvPr id="4" name="Rettangolo 3"/>
          <p:cNvSpPr/>
          <p:nvPr/>
        </p:nvSpPr>
        <p:spPr>
          <a:xfrm rot="900000">
            <a:off x="6087189" y="1062416"/>
            <a:ext cx="226215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25000">
                      <a:srgbClr val="000000">
                        <a:tint val="89000"/>
                        <a:shade val="90000"/>
                        <a:satMod val="150000"/>
                        <a:lumMod val="100000"/>
                      </a:srgbClr>
                    </a:gs>
                    <a:gs pos="75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100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8100000" scaled="1"/>
                  <a:tileRect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Edwardian Script ITC" pitchFamily="66" charset="0"/>
              </a:rPr>
              <a:t>Activities</a:t>
            </a:r>
            <a:endParaRPr lang="it-IT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25000">
                    <a:srgbClr val="000000">
                      <a:tint val="89000"/>
                      <a:shade val="90000"/>
                      <a:satMod val="150000"/>
                      <a:lumMod val="100000"/>
                    </a:srgbClr>
                  </a:gs>
                  <a:gs pos="75000">
                    <a:srgbClr val="000000">
                      <a:tint val="100000"/>
                      <a:shade val="75000"/>
                      <a:satMod val="150000"/>
                    </a:srgbClr>
                  </a:gs>
                  <a:gs pos="100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8100000" scaled="1"/>
                <a:tileRect/>
              </a:gradFill>
              <a:effectLst>
                <a:outerShdw blurRad="50800" algn="tl" rotWithShape="0">
                  <a:srgbClr val="000000"/>
                </a:outerShdw>
              </a:effectLst>
              <a:latin typeface="Edwardian Script ITC" pitchFamily="66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971600" y="2924944"/>
            <a:ext cx="7349440" cy="1210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/>
              <a:t>To manage the yearly Survey 2012</a:t>
            </a:r>
          </a:p>
        </p:txBody>
      </p:sp>
      <p:sp>
        <p:nvSpPr>
          <p:cNvPr id="7" name="Rettangolo 6"/>
          <p:cNvSpPr/>
          <p:nvPr/>
        </p:nvSpPr>
        <p:spPr>
          <a:xfrm rot="900000">
            <a:off x="5651369" y="2892979"/>
            <a:ext cx="308449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4400" b="1" dirty="0" smtClean="0">
                <a:ln/>
                <a:solidFill>
                  <a:srgbClr val="0000FF"/>
                </a:solidFill>
              </a:rPr>
              <a:t>In Progress</a:t>
            </a:r>
            <a:endParaRPr lang="en-GB" sz="4400" b="1" dirty="0">
              <a:ln/>
              <a:solidFill>
                <a:srgbClr val="0000FF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 rot="900000">
            <a:off x="6487626" y="4804974"/>
            <a:ext cx="159530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4400" b="1" dirty="0" smtClean="0">
                <a:ln/>
                <a:solidFill>
                  <a:srgbClr val="00FF00"/>
                </a:solidFill>
              </a:rPr>
              <a:t>Done</a:t>
            </a:r>
            <a:endParaRPr lang="en-GB" sz="4400" b="1" dirty="0">
              <a:ln/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8937397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1196144" y="404664"/>
            <a:ext cx="7543800" cy="1095375"/>
          </a:xfrm>
        </p:spPr>
        <p:txBody>
          <a:bodyPr/>
          <a:lstStyle/>
          <a:p>
            <a:r>
              <a:rPr lang="it-IT" dirty="0" err="1" smtClean="0"/>
              <a:t>Everyone’s</a:t>
            </a:r>
            <a:r>
              <a:rPr lang="it-IT" dirty="0" smtClean="0"/>
              <a:t> duty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827584" y="1788751"/>
            <a:ext cx="7416824" cy="3944505"/>
          </a:xfrm>
        </p:spPr>
        <p:txBody>
          <a:bodyPr>
            <a:noAutofit/>
          </a:bodyPr>
          <a:lstStyle/>
          <a:p>
            <a:pPr marL="18288" indent="0" algn="just">
              <a:buNone/>
            </a:pPr>
            <a:r>
              <a:rPr lang="en-GB" sz="2400" dirty="0"/>
              <a:t>To propose a new complete layout for CD Collection 2013 and Issue 2013</a:t>
            </a:r>
          </a:p>
          <a:p>
            <a:pPr marL="18288" indent="0" algn="just">
              <a:buNone/>
            </a:pPr>
            <a:r>
              <a:rPr lang="en-GB" sz="2400" dirty="0"/>
              <a:t>To find new potential partners</a:t>
            </a:r>
          </a:p>
          <a:p>
            <a:pPr marL="18288" indent="0" algn="just">
              <a:buNone/>
            </a:pPr>
            <a:r>
              <a:rPr lang="en-GB" sz="2400" dirty="0"/>
              <a:t>To print copies of each issue and CDs</a:t>
            </a:r>
          </a:p>
          <a:p>
            <a:pPr marL="18288" indent="0" algn="just">
              <a:buNone/>
            </a:pPr>
            <a:r>
              <a:rPr lang="en-GB" sz="2400" dirty="0"/>
              <a:t>To spread the Magazine everywhere in Europe as in High Schools as </a:t>
            </a:r>
            <a:r>
              <a:rPr lang="en-GB" sz="2400" dirty="0" smtClean="0"/>
              <a:t>in Universities</a:t>
            </a:r>
            <a:endParaRPr lang="en-GB" sz="2400" dirty="0"/>
          </a:p>
          <a:p>
            <a:pPr marL="18288" indent="0" algn="just">
              <a:buNone/>
            </a:pPr>
            <a:r>
              <a:rPr lang="en-GB" sz="2400" dirty="0"/>
              <a:t>To involve more students, Schools, Universities, Teachers, Association</a:t>
            </a:r>
          </a:p>
        </p:txBody>
      </p:sp>
      <p:sp>
        <p:nvSpPr>
          <p:cNvPr id="4" name="Doppia parentesi graffa 3"/>
          <p:cNvSpPr/>
          <p:nvPr/>
        </p:nvSpPr>
        <p:spPr>
          <a:xfrm>
            <a:off x="755576" y="2204864"/>
            <a:ext cx="7560840" cy="632137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Doppia parentesi graffa 4"/>
          <p:cNvSpPr/>
          <p:nvPr/>
        </p:nvSpPr>
        <p:spPr>
          <a:xfrm>
            <a:off x="755576" y="3876983"/>
            <a:ext cx="7560840" cy="632137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oppia parentesi graffa 5"/>
          <p:cNvSpPr/>
          <p:nvPr/>
        </p:nvSpPr>
        <p:spPr>
          <a:xfrm>
            <a:off x="755576" y="4669071"/>
            <a:ext cx="7560840" cy="632137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oppia parentesi graffa 6"/>
          <p:cNvSpPr/>
          <p:nvPr/>
        </p:nvSpPr>
        <p:spPr>
          <a:xfrm>
            <a:off x="755576" y="2996952"/>
            <a:ext cx="7560840" cy="288032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Doppia parentesi graffa 8"/>
          <p:cNvSpPr/>
          <p:nvPr/>
        </p:nvSpPr>
        <p:spPr>
          <a:xfrm>
            <a:off x="755576" y="3466550"/>
            <a:ext cx="7560840" cy="288032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1208264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1196144" y="404664"/>
            <a:ext cx="7543800" cy="1095375"/>
          </a:xfrm>
        </p:spPr>
        <p:txBody>
          <a:bodyPr/>
          <a:lstStyle/>
          <a:p>
            <a:r>
              <a:rPr lang="it-IT" dirty="0" err="1" smtClean="0"/>
              <a:t>Everyone’s</a:t>
            </a:r>
            <a:r>
              <a:rPr lang="it-IT" dirty="0" smtClean="0"/>
              <a:t> duty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827584" y="1788751"/>
            <a:ext cx="7416824" cy="3944505"/>
          </a:xfrm>
        </p:spPr>
        <p:txBody>
          <a:bodyPr>
            <a:noAutofit/>
          </a:bodyPr>
          <a:lstStyle/>
          <a:p>
            <a:pPr marL="18288" indent="0">
              <a:buNone/>
            </a:pPr>
            <a:r>
              <a:rPr lang="en-GB" sz="2400" dirty="0"/>
              <a:t>To promote the use of the Magazine during the lessons</a:t>
            </a:r>
          </a:p>
          <a:p>
            <a:pPr marL="18288" indent="0">
              <a:buNone/>
            </a:pPr>
            <a:r>
              <a:rPr lang="en-GB" sz="2400" dirty="0"/>
              <a:t>Cooperate with Rick </a:t>
            </a:r>
            <a:r>
              <a:rPr lang="en-GB" sz="2400" dirty="0" err="1" smtClean="0"/>
              <a:t>Hilkens</a:t>
            </a:r>
            <a:r>
              <a:rPr lang="en-GB" sz="2400" dirty="0" smtClean="0"/>
              <a:t> </a:t>
            </a:r>
            <a:r>
              <a:rPr lang="en-GB" sz="2400" dirty="0"/>
              <a:t>on the official </a:t>
            </a:r>
            <a:r>
              <a:rPr lang="en-GB" sz="2400" dirty="0" smtClean="0"/>
              <a:t>site</a:t>
            </a:r>
          </a:p>
          <a:p>
            <a:pPr marL="18288" indent="0">
              <a:buNone/>
            </a:pPr>
            <a:r>
              <a:rPr lang="en-GB" sz="2400" dirty="0" smtClean="0"/>
              <a:t>Send new articles for the future issues to issuingepm@epmagazine.org</a:t>
            </a:r>
            <a:endParaRPr lang="en-GB" sz="2400" dirty="0"/>
          </a:p>
          <a:p>
            <a:pPr marL="18288" indent="0">
              <a:buNone/>
            </a:pPr>
            <a:r>
              <a:rPr lang="en-GB" sz="2400" dirty="0"/>
              <a:t>Promote the use of video conferences during the year</a:t>
            </a:r>
          </a:p>
          <a:p>
            <a:pPr marL="18288" indent="0">
              <a:buNone/>
            </a:pPr>
            <a:r>
              <a:rPr lang="en-GB" sz="2400" dirty="0"/>
              <a:t>Work with the </a:t>
            </a:r>
            <a:r>
              <a:rPr lang="en-GB" sz="2400" dirty="0" smtClean="0"/>
              <a:t>Italian </a:t>
            </a:r>
            <a:r>
              <a:rPr lang="en-GB" sz="2400" dirty="0"/>
              <a:t>EB on increasing the newsletter database by sharing their </a:t>
            </a:r>
            <a:r>
              <a:rPr lang="en-GB" sz="2400" dirty="0" smtClean="0"/>
              <a:t>own mail lists</a:t>
            </a:r>
            <a:endParaRPr lang="en-GB" sz="2400" dirty="0"/>
          </a:p>
        </p:txBody>
      </p:sp>
      <p:sp>
        <p:nvSpPr>
          <p:cNvPr id="5" name="Doppia parentesi graffa 4"/>
          <p:cNvSpPr/>
          <p:nvPr/>
        </p:nvSpPr>
        <p:spPr>
          <a:xfrm>
            <a:off x="755576" y="3428999"/>
            <a:ext cx="7560840" cy="648073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 	</a:t>
            </a:r>
            <a:endParaRPr lang="en-GB" dirty="0"/>
          </a:p>
        </p:txBody>
      </p:sp>
      <p:sp>
        <p:nvSpPr>
          <p:cNvPr id="6" name="Doppia parentesi graffa 5"/>
          <p:cNvSpPr/>
          <p:nvPr/>
        </p:nvSpPr>
        <p:spPr>
          <a:xfrm>
            <a:off x="755576" y="4679865"/>
            <a:ext cx="7560840" cy="632137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Doppia parentesi graffa 8"/>
          <p:cNvSpPr/>
          <p:nvPr/>
        </p:nvSpPr>
        <p:spPr>
          <a:xfrm>
            <a:off x="755576" y="2996952"/>
            <a:ext cx="7560840" cy="288032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Doppia parentesi graffa 9"/>
          <p:cNvSpPr/>
          <p:nvPr/>
        </p:nvSpPr>
        <p:spPr>
          <a:xfrm>
            <a:off x="755576" y="4221088"/>
            <a:ext cx="7560840" cy="288032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Doppia parentesi graffa 10"/>
          <p:cNvSpPr/>
          <p:nvPr/>
        </p:nvSpPr>
        <p:spPr>
          <a:xfrm>
            <a:off x="755576" y="2165598"/>
            <a:ext cx="7560840" cy="684000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 	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646622483"/>
      </p:ext>
    </p:extLst>
  </p:cSld>
  <p:clrMapOvr>
    <a:masterClrMapping/>
  </p:clrMapOvr>
  <p:transition advClick="0" advTm="7000"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it-IT" sz="5000" dirty="0" smtClean="0"/>
              <a:t>English</a:t>
            </a:r>
            <a:endParaRPr lang="en-GB" sz="40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48429" y="980728"/>
            <a:ext cx="8064896" cy="48245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3200" b="1" dirty="0" err="1">
                <a:solidFill>
                  <a:srgbClr val="00FF00"/>
                </a:solidFill>
              </a:rPr>
              <a:t>Senol</a:t>
            </a:r>
            <a:r>
              <a:rPr lang="it-IT" sz="3200" b="1" dirty="0">
                <a:solidFill>
                  <a:srgbClr val="00FF00"/>
                </a:solidFill>
              </a:rPr>
              <a:t> </a:t>
            </a:r>
            <a:r>
              <a:rPr lang="it-IT" sz="3200" b="1" dirty="0" err="1">
                <a:solidFill>
                  <a:srgbClr val="00FF00"/>
                </a:solidFill>
              </a:rPr>
              <a:t>Karabaltaoglu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400" dirty="0"/>
              <a:t>karabaltaoglu@yahoo.com</a:t>
            </a:r>
            <a:endParaRPr lang="it-IT" sz="3200" dirty="0"/>
          </a:p>
          <a:p>
            <a:pPr algn="r"/>
            <a:endParaRPr lang="it-IT" sz="1200" dirty="0" smtClean="0">
              <a:solidFill>
                <a:srgbClr val="00FF00"/>
              </a:solidFill>
            </a:endParaRPr>
          </a:p>
          <a:p>
            <a:pPr algn="r"/>
            <a:r>
              <a:rPr lang="it-IT" sz="3200" dirty="0" smtClean="0">
                <a:solidFill>
                  <a:srgbClr val="00FF00"/>
                </a:solidFill>
              </a:rPr>
              <a:t>Viviana </a:t>
            </a:r>
            <a:r>
              <a:rPr lang="it-IT" sz="3200" dirty="0" err="1">
                <a:solidFill>
                  <a:srgbClr val="00FF00"/>
                </a:solidFill>
              </a:rPr>
              <a:t>Dalmas</a:t>
            </a:r>
            <a:endParaRPr lang="it-IT" sz="3200" dirty="0">
              <a:solidFill>
                <a:srgbClr val="00FF00"/>
              </a:solidFill>
            </a:endParaRPr>
          </a:p>
          <a:p>
            <a:pPr algn="r"/>
            <a:r>
              <a:rPr lang="it-IT" sz="2400" dirty="0"/>
              <a:t>vividalmas@hotmail.com</a:t>
            </a:r>
            <a:endParaRPr lang="it-IT" sz="3200" dirty="0"/>
          </a:p>
          <a:p>
            <a:pPr algn="r"/>
            <a:endParaRPr lang="it-IT" sz="1200" dirty="0" smtClean="0">
              <a:solidFill>
                <a:srgbClr val="00FF00"/>
              </a:solidFill>
            </a:endParaRPr>
          </a:p>
          <a:p>
            <a:pPr algn="r"/>
            <a:r>
              <a:rPr lang="it-IT" sz="3200" dirty="0" smtClean="0">
                <a:solidFill>
                  <a:srgbClr val="00FF00"/>
                </a:solidFill>
              </a:rPr>
              <a:t>Cristina </a:t>
            </a:r>
            <a:r>
              <a:rPr lang="it-IT" sz="3200" dirty="0" err="1">
                <a:solidFill>
                  <a:srgbClr val="00FF00"/>
                </a:solidFill>
              </a:rPr>
              <a:t>Paidos</a:t>
            </a:r>
            <a:endParaRPr lang="it-IT" sz="3200" dirty="0">
              <a:solidFill>
                <a:srgbClr val="00FF00"/>
              </a:solidFill>
            </a:endParaRPr>
          </a:p>
          <a:p>
            <a:pPr algn="r"/>
            <a:r>
              <a:rPr lang="it-IT" sz="2400" dirty="0"/>
              <a:t>constantin.paidos@gmail.com</a:t>
            </a:r>
            <a:endParaRPr lang="it-IT" sz="3200" dirty="0"/>
          </a:p>
          <a:p>
            <a:pPr algn="r"/>
            <a:endParaRPr lang="it-IT" sz="1200" dirty="0" smtClean="0">
              <a:solidFill>
                <a:srgbClr val="00FF00"/>
              </a:solidFill>
            </a:endParaRPr>
          </a:p>
          <a:p>
            <a:pPr algn="r"/>
            <a:r>
              <a:rPr lang="it-IT" sz="3200" dirty="0" smtClean="0">
                <a:solidFill>
                  <a:srgbClr val="00FF00"/>
                </a:solidFill>
              </a:rPr>
              <a:t>Elena </a:t>
            </a:r>
            <a:r>
              <a:rPr lang="it-IT" sz="3200" dirty="0" err="1">
                <a:solidFill>
                  <a:srgbClr val="00FF00"/>
                </a:solidFill>
              </a:rPr>
              <a:t>Scaesteanu</a:t>
            </a:r>
            <a:endParaRPr lang="it-IT" sz="3200" dirty="0">
              <a:solidFill>
                <a:srgbClr val="00FF00"/>
              </a:solidFill>
            </a:endParaRPr>
          </a:p>
          <a:p>
            <a:pPr algn="r"/>
            <a:r>
              <a:rPr lang="it-IT" sz="2400" dirty="0"/>
              <a:t>elenascaesteanu@yahoo.com</a:t>
            </a:r>
            <a:endParaRPr lang="en-GB" sz="2000" dirty="0"/>
          </a:p>
        </p:txBody>
      </p:sp>
      <p:sp>
        <p:nvSpPr>
          <p:cNvPr id="4" name="Rettangolo 3"/>
          <p:cNvSpPr/>
          <p:nvPr/>
        </p:nvSpPr>
        <p:spPr>
          <a:xfrm rot="20398265">
            <a:off x="-5446" y="898329"/>
            <a:ext cx="5408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Referees List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907724"/>
      </p:ext>
    </p:extLst>
  </p:cSld>
  <p:clrMapOvr>
    <a:masterClrMapping/>
  </p:clrMapOvr>
  <p:transition advClick="0" advTm="7000">
    <p:pull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it-IT" sz="5000" dirty="0" err="1" smtClean="0"/>
              <a:t>Maths</a:t>
            </a:r>
            <a:endParaRPr lang="en-GB" sz="40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48429" y="980728"/>
            <a:ext cx="8064896" cy="48245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3200" b="1" dirty="0">
                <a:solidFill>
                  <a:srgbClr val="00FF00"/>
                </a:solidFill>
              </a:rPr>
              <a:t>Monica </a:t>
            </a:r>
            <a:r>
              <a:rPr lang="it-IT" sz="3200" b="1" dirty="0" err="1">
                <a:solidFill>
                  <a:srgbClr val="00FF00"/>
                </a:solidFill>
              </a:rPr>
              <a:t>Popescu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000" b="1" dirty="0"/>
              <a:t>monica.scoala200@gmail.com</a:t>
            </a:r>
          </a:p>
          <a:p>
            <a:pPr algn="r"/>
            <a:r>
              <a:rPr lang="it-IT" sz="2000" b="1" dirty="0"/>
              <a:t>monica.scoala200@yahoo.com</a:t>
            </a:r>
          </a:p>
          <a:p>
            <a:pPr algn="r"/>
            <a:endParaRPr lang="it-IT" sz="1200" b="1" dirty="0" smtClean="0">
              <a:solidFill>
                <a:srgbClr val="00FF00"/>
              </a:solidFill>
            </a:endParaRPr>
          </a:p>
          <a:p>
            <a:pPr algn="r"/>
            <a:r>
              <a:rPr lang="it-IT" sz="3200" b="1" dirty="0" err="1" smtClean="0">
                <a:solidFill>
                  <a:srgbClr val="00FF00"/>
                </a:solidFill>
              </a:rPr>
              <a:t>Dimitrios</a:t>
            </a:r>
            <a:r>
              <a:rPr lang="it-IT" sz="3200" b="1" dirty="0" smtClean="0">
                <a:solidFill>
                  <a:srgbClr val="00FF00"/>
                </a:solidFill>
              </a:rPr>
              <a:t> </a:t>
            </a:r>
            <a:r>
              <a:rPr lang="it-IT" sz="3200" b="1" dirty="0" err="1">
                <a:solidFill>
                  <a:srgbClr val="00FF00"/>
                </a:solidFill>
              </a:rPr>
              <a:t>Nikolaidis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000" b="1" dirty="0"/>
              <a:t>mail@nikolaidis.info</a:t>
            </a:r>
          </a:p>
          <a:p>
            <a:pPr algn="r"/>
            <a:endParaRPr lang="it-IT" sz="1200" b="1" dirty="0" smtClean="0">
              <a:solidFill>
                <a:srgbClr val="00FF00"/>
              </a:solidFill>
            </a:endParaRPr>
          </a:p>
          <a:p>
            <a:pPr algn="r"/>
            <a:r>
              <a:rPr lang="it-IT" sz="3200" b="1" dirty="0" err="1" smtClean="0">
                <a:solidFill>
                  <a:srgbClr val="00FF00"/>
                </a:solidFill>
              </a:rPr>
              <a:t>Tzvetan</a:t>
            </a:r>
            <a:r>
              <a:rPr lang="it-IT" sz="3200" b="1" dirty="0" smtClean="0">
                <a:solidFill>
                  <a:srgbClr val="00FF00"/>
                </a:solidFill>
              </a:rPr>
              <a:t> </a:t>
            </a:r>
            <a:r>
              <a:rPr lang="it-IT" sz="3200" b="1" dirty="0">
                <a:solidFill>
                  <a:srgbClr val="00FF00"/>
                </a:solidFill>
              </a:rPr>
              <a:t>Kostov</a:t>
            </a:r>
          </a:p>
          <a:p>
            <a:pPr algn="r"/>
            <a:r>
              <a:rPr lang="it-IT" sz="2000" b="1" dirty="0"/>
              <a:t>tkostov@yahoo.com</a:t>
            </a:r>
          </a:p>
          <a:p>
            <a:pPr algn="r"/>
            <a:endParaRPr lang="it-IT" sz="1200" b="1" dirty="0" smtClean="0">
              <a:solidFill>
                <a:srgbClr val="00FF00"/>
              </a:solidFill>
            </a:endParaRPr>
          </a:p>
          <a:p>
            <a:pPr algn="r"/>
            <a:r>
              <a:rPr lang="it-IT" sz="3200" b="1" dirty="0" smtClean="0">
                <a:solidFill>
                  <a:srgbClr val="00FF00"/>
                </a:solidFill>
              </a:rPr>
              <a:t>Ioannis </a:t>
            </a:r>
            <a:r>
              <a:rPr lang="it-IT" sz="3200" b="1" dirty="0" err="1">
                <a:solidFill>
                  <a:srgbClr val="00FF00"/>
                </a:solidFill>
              </a:rPr>
              <a:t>Thomaidis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000" b="1" dirty="0"/>
              <a:t>gthom54@gmail.com</a:t>
            </a:r>
            <a:endParaRPr lang="en-GB" sz="2000" dirty="0"/>
          </a:p>
        </p:txBody>
      </p:sp>
      <p:sp>
        <p:nvSpPr>
          <p:cNvPr id="4" name="Rettangolo 3"/>
          <p:cNvSpPr/>
          <p:nvPr/>
        </p:nvSpPr>
        <p:spPr>
          <a:xfrm rot="20398265">
            <a:off x="-5446" y="898329"/>
            <a:ext cx="5408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Referees List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8472468"/>
      </p:ext>
    </p:extLst>
  </p:cSld>
  <p:clrMapOvr>
    <a:masterClrMapping/>
  </p:clrMapOvr>
  <p:transition advClick="0" advTm="7000">
    <p:pull dir="r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400" dirty="0"/>
              <a:t>Physics</a:t>
            </a:r>
            <a:endParaRPr lang="en-GB" sz="40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48429" y="980728"/>
            <a:ext cx="8064896" cy="48245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3200" b="1" dirty="0">
                <a:solidFill>
                  <a:srgbClr val="00FF00"/>
                </a:solidFill>
              </a:rPr>
              <a:t>Carmen </a:t>
            </a:r>
            <a:r>
              <a:rPr lang="it-IT" sz="3200" b="1" dirty="0" err="1">
                <a:solidFill>
                  <a:srgbClr val="00FF00"/>
                </a:solidFill>
              </a:rPr>
              <a:t>Lungoci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000" b="1" dirty="0"/>
              <a:t>delia310@yahoo.com</a:t>
            </a:r>
          </a:p>
          <a:p>
            <a:pPr algn="r"/>
            <a:endParaRPr lang="it-IT" sz="1200" b="1" dirty="0" smtClean="0">
              <a:solidFill>
                <a:srgbClr val="00FF00"/>
              </a:solidFill>
            </a:endParaRPr>
          </a:p>
          <a:p>
            <a:pPr algn="r"/>
            <a:r>
              <a:rPr lang="it-IT" sz="3200" b="1" dirty="0" smtClean="0">
                <a:solidFill>
                  <a:srgbClr val="00FF00"/>
                </a:solidFill>
              </a:rPr>
              <a:t>Elena </a:t>
            </a:r>
            <a:r>
              <a:rPr lang="it-IT" sz="3200" b="1" dirty="0" err="1">
                <a:solidFill>
                  <a:srgbClr val="00FF00"/>
                </a:solidFill>
              </a:rPr>
              <a:t>Helerea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000" b="1" dirty="0"/>
              <a:t>helerea@unitbv.ro</a:t>
            </a:r>
          </a:p>
          <a:p>
            <a:pPr algn="r"/>
            <a:endParaRPr lang="it-IT" sz="1200" b="1" dirty="0" smtClean="0">
              <a:solidFill>
                <a:srgbClr val="00FF00"/>
              </a:solidFill>
            </a:endParaRPr>
          </a:p>
          <a:p>
            <a:pPr algn="r"/>
            <a:r>
              <a:rPr lang="it-IT" sz="3200" b="1" dirty="0" err="1" smtClean="0">
                <a:solidFill>
                  <a:srgbClr val="00FF00"/>
                </a:solidFill>
              </a:rPr>
              <a:t>Theodoros</a:t>
            </a:r>
            <a:r>
              <a:rPr lang="it-IT" sz="3200" b="1" dirty="0" smtClean="0">
                <a:solidFill>
                  <a:srgbClr val="00FF00"/>
                </a:solidFill>
              </a:rPr>
              <a:t> </a:t>
            </a:r>
            <a:r>
              <a:rPr lang="it-IT" sz="3200" b="1" dirty="0" err="1">
                <a:solidFill>
                  <a:srgbClr val="00FF00"/>
                </a:solidFill>
              </a:rPr>
              <a:t>Votsis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000" b="1" dirty="0"/>
              <a:t>dthvotsis@gmail.com</a:t>
            </a:r>
            <a:endParaRPr lang="it-IT" sz="3200" b="1" dirty="0"/>
          </a:p>
          <a:p>
            <a:pPr algn="r"/>
            <a:endParaRPr lang="it-IT" sz="1200" b="1" dirty="0">
              <a:solidFill>
                <a:srgbClr val="00FF00"/>
              </a:solidFill>
            </a:endParaRPr>
          </a:p>
          <a:p>
            <a:pPr algn="r"/>
            <a:r>
              <a:rPr lang="it-IT" sz="3200" b="1" dirty="0" smtClean="0">
                <a:solidFill>
                  <a:srgbClr val="00FF00"/>
                </a:solidFill>
              </a:rPr>
              <a:t>Monica </a:t>
            </a:r>
            <a:r>
              <a:rPr lang="it-IT" sz="3200" b="1" dirty="0" err="1">
                <a:solidFill>
                  <a:srgbClr val="00FF00"/>
                </a:solidFill>
              </a:rPr>
              <a:t>Popescu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000" b="1" dirty="0"/>
              <a:t>monica.scoala200@gmail.com</a:t>
            </a:r>
          </a:p>
          <a:p>
            <a:pPr algn="r"/>
            <a:r>
              <a:rPr lang="it-IT" sz="2000" b="1" dirty="0" smtClean="0"/>
              <a:t>monica.scoala200@yahoo.com</a:t>
            </a:r>
            <a:endParaRPr lang="it-IT" sz="2000" b="1" dirty="0"/>
          </a:p>
        </p:txBody>
      </p:sp>
      <p:sp>
        <p:nvSpPr>
          <p:cNvPr id="4" name="Rettangolo 3"/>
          <p:cNvSpPr/>
          <p:nvPr/>
        </p:nvSpPr>
        <p:spPr>
          <a:xfrm rot="20398265">
            <a:off x="-5446" y="898329"/>
            <a:ext cx="5408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Referees List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6811515"/>
      </p:ext>
    </p:extLst>
  </p:cSld>
  <p:clrMapOvr>
    <a:masterClrMapping/>
  </p:clrMapOvr>
  <p:transition advClick="0" advTm="7000">
    <p:pull dir="r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400" dirty="0" smtClean="0"/>
              <a:t>Computer</a:t>
            </a:r>
            <a:br>
              <a:rPr lang="en-GB" sz="5400" dirty="0" smtClean="0"/>
            </a:br>
            <a:r>
              <a:rPr lang="en-GB" sz="5400" dirty="0" smtClean="0"/>
              <a:t>Science</a:t>
            </a:r>
            <a:endParaRPr lang="en-GB" sz="40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48429" y="980728"/>
            <a:ext cx="8064896" cy="48245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sv-SE" sz="3200" b="1" dirty="0">
                <a:solidFill>
                  <a:srgbClr val="00FF00"/>
                </a:solidFill>
              </a:rPr>
              <a:t>Livia Sangeorzan</a:t>
            </a:r>
          </a:p>
          <a:p>
            <a:pPr algn="r"/>
            <a:r>
              <a:rPr lang="sv-SE" sz="2000" b="1" dirty="0"/>
              <a:t>sangeorzan@unitbv.ro</a:t>
            </a:r>
          </a:p>
          <a:p>
            <a:pPr algn="r"/>
            <a:endParaRPr lang="sv-SE" sz="1200" b="1" dirty="0">
              <a:solidFill>
                <a:srgbClr val="00FF00"/>
              </a:solidFill>
            </a:endParaRPr>
          </a:p>
          <a:p>
            <a:pPr algn="r"/>
            <a:r>
              <a:rPr lang="sv-SE" sz="3200" b="1" dirty="0" smtClean="0">
                <a:solidFill>
                  <a:srgbClr val="00FF00"/>
                </a:solidFill>
              </a:rPr>
              <a:t>Tzvetan </a:t>
            </a:r>
            <a:r>
              <a:rPr lang="sv-SE" sz="3200" b="1" dirty="0">
                <a:solidFill>
                  <a:srgbClr val="00FF00"/>
                </a:solidFill>
              </a:rPr>
              <a:t>Kostov</a:t>
            </a:r>
          </a:p>
          <a:p>
            <a:pPr algn="r"/>
            <a:r>
              <a:rPr lang="sv-SE" sz="2000" b="1" dirty="0"/>
              <a:t>tkostov@yahoo.com</a:t>
            </a:r>
          </a:p>
          <a:p>
            <a:pPr algn="r"/>
            <a:endParaRPr lang="sv-SE" sz="1200" b="1" dirty="0">
              <a:solidFill>
                <a:srgbClr val="00FF00"/>
              </a:solidFill>
            </a:endParaRPr>
          </a:p>
          <a:p>
            <a:pPr algn="r"/>
            <a:r>
              <a:rPr lang="sv-SE" sz="3200" b="1" dirty="0" smtClean="0">
                <a:solidFill>
                  <a:srgbClr val="00FF00"/>
                </a:solidFill>
              </a:rPr>
              <a:t>Dimitris </a:t>
            </a:r>
            <a:r>
              <a:rPr lang="sv-SE" sz="3200" b="1" dirty="0">
                <a:solidFill>
                  <a:srgbClr val="00FF00"/>
                </a:solidFill>
              </a:rPr>
              <a:t>Nikolaidis</a:t>
            </a:r>
          </a:p>
          <a:p>
            <a:pPr algn="r"/>
            <a:r>
              <a:rPr lang="sv-SE" sz="2000" b="1" dirty="0"/>
              <a:t>mail@nikolaidis.info</a:t>
            </a:r>
          </a:p>
          <a:p>
            <a:pPr algn="r"/>
            <a:endParaRPr lang="sv-SE" sz="1200" b="1" dirty="0" smtClean="0">
              <a:solidFill>
                <a:srgbClr val="00FF00"/>
              </a:solidFill>
            </a:endParaRPr>
          </a:p>
          <a:p>
            <a:pPr algn="r"/>
            <a:r>
              <a:rPr lang="sv-SE" sz="3200" b="1" dirty="0" smtClean="0">
                <a:solidFill>
                  <a:srgbClr val="00FF00"/>
                </a:solidFill>
              </a:rPr>
              <a:t>Gabriela </a:t>
            </a:r>
            <a:r>
              <a:rPr lang="sv-SE" sz="3200" b="1" dirty="0">
                <a:solidFill>
                  <a:srgbClr val="00FF00"/>
                </a:solidFill>
              </a:rPr>
              <a:t>Cojocaru</a:t>
            </a:r>
          </a:p>
          <a:p>
            <a:pPr algn="r"/>
            <a:r>
              <a:rPr lang="sv-SE" sz="2000" b="1" dirty="0"/>
              <a:t>alina_coj_3110@yahoo.com</a:t>
            </a:r>
            <a:endParaRPr lang="it-IT" sz="2000" b="1" dirty="0"/>
          </a:p>
        </p:txBody>
      </p:sp>
      <p:sp>
        <p:nvSpPr>
          <p:cNvPr id="4" name="Rettangolo 3"/>
          <p:cNvSpPr/>
          <p:nvPr/>
        </p:nvSpPr>
        <p:spPr>
          <a:xfrm rot="20398265">
            <a:off x="-5446" y="898329"/>
            <a:ext cx="5408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Referees List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2023062"/>
      </p:ext>
    </p:extLst>
  </p:cSld>
  <p:clrMapOvr>
    <a:masterClrMapping/>
  </p:clrMapOvr>
  <p:transition advClick="0" advTm="7000">
    <p:pull dir="r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400" dirty="0"/>
              <a:t>History</a:t>
            </a:r>
            <a:endParaRPr lang="en-GB" sz="40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48429" y="980728"/>
            <a:ext cx="8064896" cy="48245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i-FI" sz="3200" b="1" dirty="0">
                <a:solidFill>
                  <a:srgbClr val="00FF00"/>
                </a:solidFill>
              </a:rPr>
              <a:t>Vasile Manea</a:t>
            </a:r>
          </a:p>
          <a:p>
            <a:pPr algn="r"/>
            <a:r>
              <a:rPr lang="fi-FI" sz="2000" b="1" dirty="0"/>
              <a:t>helerea@unitbv.ro</a:t>
            </a:r>
          </a:p>
          <a:p>
            <a:pPr algn="r"/>
            <a:endParaRPr lang="fi-FI" sz="1200" b="1" dirty="0" smtClean="0">
              <a:solidFill>
                <a:srgbClr val="00FF00"/>
              </a:solidFill>
            </a:endParaRPr>
          </a:p>
          <a:p>
            <a:pPr algn="r"/>
            <a:r>
              <a:rPr lang="fi-FI" sz="3200" b="1" dirty="0" smtClean="0">
                <a:solidFill>
                  <a:srgbClr val="00FF00"/>
                </a:solidFill>
              </a:rPr>
              <a:t>Kosmas </a:t>
            </a:r>
            <a:r>
              <a:rPr lang="fi-FI" sz="3200" b="1" dirty="0">
                <a:solidFill>
                  <a:srgbClr val="00FF00"/>
                </a:solidFill>
              </a:rPr>
              <a:t>Touloumis</a:t>
            </a:r>
          </a:p>
          <a:p>
            <a:pPr algn="r"/>
            <a:r>
              <a:rPr lang="fi-FI" sz="2000" b="1" dirty="0"/>
              <a:t>ktoul@otenet.gr</a:t>
            </a:r>
            <a:endParaRPr lang="it-IT" sz="2000" b="1" dirty="0"/>
          </a:p>
        </p:txBody>
      </p:sp>
      <p:sp>
        <p:nvSpPr>
          <p:cNvPr id="4" name="Rettangolo 3"/>
          <p:cNvSpPr/>
          <p:nvPr/>
        </p:nvSpPr>
        <p:spPr>
          <a:xfrm rot="20398265">
            <a:off x="-5446" y="898329"/>
            <a:ext cx="5408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Referees List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7974894"/>
      </p:ext>
    </p:extLst>
  </p:cSld>
  <p:clrMapOvr>
    <a:masterClrMapping/>
  </p:clrMapOvr>
  <p:transition advClick="0" advTm="7000"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000" b="1" dirty="0" smtClean="0"/>
              <a:t>Bucharest</a:t>
            </a:r>
            <a:r>
              <a:rPr lang="en-GB" sz="5400" dirty="0" smtClean="0"/>
              <a:t/>
            </a:r>
            <a:br>
              <a:rPr lang="en-GB" sz="5400" dirty="0" smtClean="0"/>
            </a:br>
            <a:r>
              <a:rPr lang="en-GB" sz="4000" dirty="0" smtClean="0"/>
              <a:t>Editorial Team</a:t>
            </a:r>
            <a:endParaRPr lang="en-GB" sz="40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11560" y="840354"/>
            <a:ext cx="8064896" cy="22181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GB" sz="4000" dirty="0" err="1"/>
              <a:t>Mihai</a:t>
            </a:r>
            <a:r>
              <a:rPr lang="en-GB" sz="4000" dirty="0"/>
              <a:t> </a:t>
            </a:r>
            <a:r>
              <a:rPr lang="en-GB" sz="4000" dirty="0" err="1" smtClean="0"/>
              <a:t>Bravu</a:t>
            </a:r>
            <a:r>
              <a:rPr lang="en-GB" sz="4000" dirty="0" smtClean="0"/>
              <a:t> School</a:t>
            </a:r>
          </a:p>
          <a:p>
            <a:pPr algn="r"/>
            <a:r>
              <a:rPr lang="fr-FR" sz="4000" dirty="0" err="1" smtClean="0"/>
              <a:t>Liceul</a:t>
            </a:r>
            <a:r>
              <a:rPr lang="fr-FR" sz="4000" dirty="0" smtClean="0"/>
              <a:t> C.A. </a:t>
            </a:r>
            <a:r>
              <a:rPr lang="fr-FR" sz="4000" dirty="0" err="1" smtClean="0"/>
              <a:t>Rosetti</a:t>
            </a:r>
            <a:endParaRPr lang="en-GB" sz="4000" dirty="0" smtClean="0"/>
          </a:p>
          <a:p>
            <a:pPr algn="r"/>
            <a:endParaRPr lang="en-GB" sz="4000" dirty="0"/>
          </a:p>
        </p:txBody>
      </p:sp>
    </p:spTree>
    <p:extLst>
      <p:ext uri="{BB962C8B-B14F-4D97-AF65-F5344CB8AC3E}">
        <p14:creationId xmlns="" xmlns:p14="http://schemas.microsoft.com/office/powerpoint/2010/main" val="728737525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400" dirty="0" smtClean="0"/>
              <a:t>Technology</a:t>
            </a:r>
            <a:br>
              <a:rPr lang="en-GB" sz="5400" dirty="0" smtClean="0"/>
            </a:br>
            <a:r>
              <a:rPr lang="en-GB" sz="5400" dirty="0" smtClean="0"/>
              <a:t>&amp; </a:t>
            </a:r>
            <a:r>
              <a:rPr lang="en-GB" sz="5400" dirty="0"/>
              <a:t>Nanotech</a:t>
            </a:r>
            <a:endParaRPr lang="en-GB" sz="40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48429" y="980728"/>
            <a:ext cx="8064896" cy="48245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sv-SE" sz="3200" b="1" dirty="0">
                <a:solidFill>
                  <a:srgbClr val="00FF00"/>
                </a:solidFill>
              </a:rPr>
              <a:t>Cristy Lacatus</a:t>
            </a:r>
          </a:p>
          <a:p>
            <a:pPr algn="r"/>
            <a:r>
              <a:rPr lang="sv-SE" sz="2000" b="1" dirty="0"/>
              <a:t>cristy_lacatus@hotmail.com</a:t>
            </a:r>
            <a:endParaRPr lang="it-IT" sz="2000" b="1" dirty="0"/>
          </a:p>
        </p:txBody>
      </p:sp>
      <p:sp>
        <p:nvSpPr>
          <p:cNvPr id="4" name="Rettangolo 3"/>
          <p:cNvSpPr/>
          <p:nvPr/>
        </p:nvSpPr>
        <p:spPr>
          <a:xfrm rot="20398265">
            <a:off x="-5446" y="898329"/>
            <a:ext cx="5408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Referees List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8241393"/>
      </p:ext>
    </p:extLst>
  </p:cSld>
  <p:clrMapOvr>
    <a:masterClrMapping/>
  </p:clrMapOvr>
  <p:transition advClick="0" advTm="7000">
    <p:pull dir="r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400" dirty="0"/>
              <a:t>Biology</a:t>
            </a:r>
            <a:endParaRPr lang="en-GB" sz="40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48429" y="980728"/>
            <a:ext cx="8064896" cy="48245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sv-SE" sz="3200" b="1" dirty="0">
                <a:solidFill>
                  <a:srgbClr val="00FF00"/>
                </a:solidFill>
              </a:rPr>
              <a:t>Marilena Zarfdjan</a:t>
            </a:r>
          </a:p>
          <a:p>
            <a:pPr algn="r"/>
            <a:r>
              <a:rPr lang="sv-SE" sz="2000" b="1" dirty="0"/>
              <a:t>mazarf12@gmail.com</a:t>
            </a:r>
          </a:p>
          <a:p>
            <a:pPr algn="r"/>
            <a:endParaRPr lang="sv-SE" sz="1200" b="1" dirty="0" smtClean="0">
              <a:solidFill>
                <a:srgbClr val="00FF00"/>
              </a:solidFill>
            </a:endParaRPr>
          </a:p>
          <a:p>
            <a:pPr algn="r"/>
            <a:r>
              <a:rPr lang="sv-SE" sz="3200" b="1" dirty="0" smtClean="0">
                <a:solidFill>
                  <a:srgbClr val="00FF00"/>
                </a:solidFill>
              </a:rPr>
              <a:t>Angelo </a:t>
            </a:r>
            <a:r>
              <a:rPr lang="sv-SE" sz="3200" b="1" dirty="0">
                <a:solidFill>
                  <a:srgbClr val="00FF00"/>
                </a:solidFill>
              </a:rPr>
              <a:t>Rapisarda</a:t>
            </a:r>
          </a:p>
          <a:p>
            <a:pPr algn="r"/>
            <a:r>
              <a:rPr lang="sv-SE" sz="2000" b="1" dirty="0"/>
              <a:t>ganges@alice.it</a:t>
            </a:r>
            <a:endParaRPr lang="it-IT" sz="2000" b="1" dirty="0"/>
          </a:p>
        </p:txBody>
      </p:sp>
      <p:sp>
        <p:nvSpPr>
          <p:cNvPr id="4" name="Rettangolo 3"/>
          <p:cNvSpPr/>
          <p:nvPr/>
        </p:nvSpPr>
        <p:spPr>
          <a:xfrm rot="20398265">
            <a:off x="-5446" y="898329"/>
            <a:ext cx="5408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Referees List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5392853"/>
      </p:ext>
    </p:extLst>
  </p:cSld>
  <p:clrMapOvr>
    <a:masterClrMapping/>
  </p:clrMapOvr>
  <p:transition advClick="0" advTm="7000">
    <p:pull dir="r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400" dirty="0"/>
              <a:t>Chemistry</a:t>
            </a:r>
            <a:endParaRPr lang="en-GB" sz="40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48429" y="980728"/>
            <a:ext cx="8064896" cy="48245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3200" b="1" dirty="0">
                <a:solidFill>
                  <a:srgbClr val="00FF00"/>
                </a:solidFill>
              </a:rPr>
              <a:t>Mariana </a:t>
            </a:r>
            <a:r>
              <a:rPr lang="it-IT" sz="3200" b="1" dirty="0" err="1">
                <a:solidFill>
                  <a:srgbClr val="00FF00"/>
                </a:solidFill>
              </a:rPr>
              <a:t>Serban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000" b="1" dirty="0"/>
              <a:t>srbnmariana@yahoo.com</a:t>
            </a:r>
          </a:p>
          <a:p>
            <a:pPr algn="r"/>
            <a:endParaRPr lang="it-IT" sz="1200" b="1" dirty="0">
              <a:solidFill>
                <a:srgbClr val="00FF00"/>
              </a:solidFill>
            </a:endParaRPr>
          </a:p>
          <a:p>
            <a:pPr algn="r"/>
            <a:r>
              <a:rPr lang="it-IT" sz="3200" b="1" dirty="0" smtClean="0">
                <a:solidFill>
                  <a:srgbClr val="00FF00"/>
                </a:solidFill>
              </a:rPr>
              <a:t>Tamara </a:t>
            </a:r>
            <a:r>
              <a:rPr lang="it-IT" sz="3200" b="1" dirty="0" err="1">
                <a:solidFill>
                  <a:srgbClr val="00FF00"/>
                </a:solidFill>
              </a:rPr>
              <a:t>Slatineanu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000" b="1" dirty="0"/>
              <a:t>tamicorman@yahoo.co.uk</a:t>
            </a:r>
          </a:p>
          <a:p>
            <a:pPr algn="r"/>
            <a:endParaRPr lang="it-IT" sz="1200" b="1" dirty="0">
              <a:solidFill>
                <a:srgbClr val="00FF00"/>
              </a:solidFill>
            </a:endParaRPr>
          </a:p>
          <a:p>
            <a:pPr algn="r"/>
            <a:r>
              <a:rPr lang="it-IT" sz="3200" b="1" dirty="0" err="1" smtClean="0">
                <a:solidFill>
                  <a:srgbClr val="00FF00"/>
                </a:solidFill>
              </a:rPr>
              <a:t>Nikos</a:t>
            </a:r>
            <a:r>
              <a:rPr lang="it-IT" sz="3200" b="1" dirty="0" smtClean="0">
                <a:solidFill>
                  <a:srgbClr val="00FF00"/>
                </a:solidFill>
              </a:rPr>
              <a:t> </a:t>
            </a:r>
            <a:r>
              <a:rPr lang="it-IT" sz="3200" b="1" dirty="0" err="1">
                <a:solidFill>
                  <a:srgbClr val="00FF00"/>
                </a:solidFill>
              </a:rPr>
              <a:t>Georgolios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000" b="1" dirty="0"/>
              <a:t>ngeorgol@otenet.gr</a:t>
            </a:r>
          </a:p>
          <a:p>
            <a:pPr algn="r"/>
            <a:endParaRPr lang="it-IT" sz="1200" b="1" dirty="0" smtClean="0">
              <a:solidFill>
                <a:srgbClr val="00FF00"/>
              </a:solidFill>
            </a:endParaRPr>
          </a:p>
          <a:p>
            <a:pPr algn="r"/>
            <a:r>
              <a:rPr lang="it-IT" sz="3200" b="1" dirty="0" err="1" smtClean="0">
                <a:solidFill>
                  <a:srgbClr val="00FF00"/>
                </a:solidFill>
              </a:rPr>
              <a:t>Okan</a:t>
            </a:r>
            <a:r>
              <a:rPr lang="it-IT" sz="3200" b="1" dirty="0" smtClean="0">
                <a:solidFill>
                  <a:srgbClr val="00FF00"/>
                </a:solidFill>
              </a:rPr>
              <a:t> </a:t>
            </a:r>
            <a:r>
              <a:rPr lang="it-IT" sz="3200" b="1" dirty="0" err="1">
                <a:solidFill>
                  <a:srgbClr val="00FF00"/>
                </a:solidFill>
              </a:rPr>
              <a:t>Demir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000" b="1" dirty="0"/>
              <a:t>38.demir@gmail.com</a:t>
            </a:r>
          </a:p>
          <a:p>
            <a:pPr algn="r"/>
            <a:r>
              <a:rPr lang="it-IT" sz="2000" b="1" dirty="0"/>
              <a:t>demirokan38@hotmail.com</a:t>
            </a:r>
          </a:p>
          <a:p>
            <a:pPr algn="r"/>
            <a:r>
              <a:rPr lang="it-IT" sz="2000" b="1" dirty="0"/>
              <a:t>demirokan38@yahoo.com</a:t>
            </a:r>
          </a:p>
        </p:txBody>
      </p:sp>
      <p:sp>
        <p:nvSpPr>
          <p:cNvPr id="4" name="Rettangolo 3"/>
          <p:cNvSpPr/>
          <p:nvPr/>
        </p:nvSpPr>
        <p:spPr>
          <a:xfrm rot="20398265">
            <a:off x="-5446" y="898329"/>
            <a:ext cx="5408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Referees List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2779482"/>
      </p:ext>
    </p:extLst>
  </p:cSld>
  <p:clrMapOvr>
    <a:masterClrMapping/>
  </p:clrMapOvr>
  <p:transition advClick="0" advTm="7000">
    <p:pull dir="r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400" dirty="0" smtClean="0"/>
              <a:t>Natural</a:t>
            </a:r>
            <a:br>
              <a:rPr lang="en-GB" sz="5400" dirty="0" smtClean="0"/>
            </a:br>
            <a:r>
              <a:rPr lang="en-GB" sz="5400" dirty="0" smtClean="0"/>
              <a:t>Sciences</a:t>
            </a:r>
            <a:endParaRPr lang="en-GB" sz="40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48429" y="980728"/>
            <a:ext cx="8064896" cy="48245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nn-NO" sz="3200" b="1" dirty="0">
                <a:solidFill>
                  <a:srgbClr val="00FF00"/>
                </a:solidFill>
              </a:rPr>
              <a:t>Adnan Dinc</a:t>
            </a:r>
          </a:p>
          <a:p>
            <a:pPr algn="r"/>
            <a:r>
              <a:rPr lang="nn-NO" sz="2000" b="1" dirty="0"/>
              <a:t>adnandinc@hotmail.com</a:t>
            </a:r>
          </a:p>
          <a:p>
            <a:pPr algn="r"/>
            <a:r>
              <a:rPr lang="nn-NO" sz="2000" b="1" dirty="0"/>
              <a:t>dincadnan@gmail.com</a:t>
            </a:r>
          </a:p>
          <a:p>
            <a:pPr algn="r"/>
            <a:endParaRPr lang="nn-NO" sz="1200" b="1" dirty="0">
              <a:solidFill>
                <a:srgbClr val="00FF00"/>
              </a:solidFill>
            </a:endParaRPr>
          </a:p>
          <a:p>
            <a:pPr algn="r"/>
            <a:r>
              <a:rPr lang="nn-NO" sz="3200" b="1" dirty="0" smtClean="0">
                <a:solidFill>
                  <a:srgbClr val="00FF00"/>
                </a:solidFill>
              </a:rPr>
              <a:t>Nikos </a:t>
            </a:r>
            <a:r>
              <a:rPr lang="nn-NO" sz="3200" b="1" dirty="0">
                <a:solidFill>
                  <a:srgbClr val="00FF00"/>
                </a:solidFill>
              </a:rPr>
              <a:t>Georgolios</a:t>
            </a:r>
          </a:p>
          <a:p>
            <a:pPr algn="r"/>
            <a:r>
              <a:rPr lang="nn-NO" sz="2000" b="1" dirty="0"/>
              <a:t>ngeorgol@otenet.gr</a:t>
            </a:r>
          </a:p>
          <a:p>
            <a:pPr algn="r"/>
            <a:endParaRPr lang="nn-NO" sz="1200" b="1" dirty="0">
              <a:solidFill>
                <a:srgbClr val="00FF00"/>
              </a:solidFill>
            </a:endParaRPr>
          </a:p>
          <a:p>
            <a:pPr algn="r"/>
            <a:r>
              <a:rPr lang="nn-NO" sz="3200" b="1" dirty="0" smtClean="0">
                <a:solidFill>
                  <a:srgbClr val="00FF00"/>
                </a:solidFill>
              </a:rPr>
              <a:t>Marilena </a:t>
            </a:r>
            <a:r>
              <a:rPr lang="nn-NO" sz="3200" b="1" dirty="0">
                <a:solidFill>
                  <a:srgbClr val="00FF00"/>
                </a:solidFill>
              </a:rPr>
              <a:t>Zarftjian</a:t>
            </a:r>
          </a:p>
          <a:p>
            <a:pPr algn="r"/>
            <a:r>
              <a:rPr lang="nn-NO" sz="2000" b="1" dirty="0" smtClean="0"/>
              <a:t>mazarf12@gmail.com</a:t>
            </a:r>
            <a:endParaRPr lang="nn-NO" sz="2000" b="1" dirty="0"/>
          </a:p>
        </p:txBody>
      </p:sp>
      <p:sp>
        <p:nvSpPr>
          <p:cNvPr id="4" name="Rettangolo 3"/>
          <p:cNvSpPr/>
          <p:nvPr/>
        </p:nvSpPr>
        <p:spPr>
          <a:xfrm rot="20398265">
            <a:off x="-5446" y="898329"/>
            <a:ext cx="5408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Referees List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8134705"/>
      </p:ext>
    </p:extLst>
  </p:cSld>
  <p:clrMapOvr>
    <a:masterClrMapping/>
  </p:clrMapOvr>
  <p:transition advClick="0" advTm="7000">
    <p:pull dir="r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35696" y="1218603"/>
            <a:ext cx="5112568" cy="2152650"/>
          </a:xfrm>
        </p:spPr>
        <p:txBody>
          <a:bodyPr/>
          <a:lstStyle/>
          <a:p>
            <a:pPr algn="ctr"/>
            <a:r>
              <a:rPr lang="it-IT" sz="11500" dirty="0" smtClean="0">
                <a:latin typeface="Edwardian Script ITC" pitchFamily="66" charset="0"/>
              </a:rPr>
              <a:t>End</a:t>
            </a:r>
            <a:endParaRPr lang="en-GB" dirty="0">
              <a:latin typeface="Edwardian Script ITC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Let’s keep working hard!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03930652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4135016"/>
            <a:ext cx="7349440" cy="1656184"/>
          </a:xfrm>
        </p:spPr>
        <p:txBody>
          <a:bodyPr/>
          <a:lstStyle/>
          <a:p>
            <a:r>
              <a:rPr lang="en-GB" sz="3200" dirty="0"/>
              <a:t>To publish issue 1/2012 (April)</a:t>
            </a:r>
          </a:p>
        </p:txBody>
      </p:sp>
      <p:sp>
        <p:nvSpPr>
          <p:cNvPr id="4" name="Rettangolo 3"/>
          <p:cNvSpPr/>
          <p:nvPr/>
        </p:nvSpPr>
        <p:spPr>
          <a:xfrm rot="900000">
            <a:off x="6087189" y="1062416"/>
            <a:ext cx="226215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25000">
                      <a:srgbClr val="000000">
                        <a:tint val="89000"/>
                        <a:shade val="90000"/>
                        <a:satMod val="150000"/>
                        <a:lumMod val="100000"/>
                      </a:srgbClr>
                    </a:gs>
                    <a:gs pos="75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100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8100000" scaled="1"/>
                  <a:tileRect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Edwardian Script ITC" pitchFamily="66" charset="0"/>
              </a:rPr>
              <a:t>Activities</a:t>
            </a:r>
            <a:endParaRPr lang="it-IT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25000">
                    <a:srgbClr val="000000">
                      <a:tint val="89000"/>
                      <a:shade val="90000"/>
                      <a:satMod val="150000"/>
                      <a:lumMod val="100000"/>
                    </a:srgbClr>
                  </a:gs>
                  <a:gs pos="75000">
                    <a:srgbClr val="000000">
                      <a:tint val="100000"/>
                      <a:shade val="75000"/>
                      <a:satMod val="150000"/>
                    </a:srgbClr>
                  </a:gs>
                  <a:gs pos="100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8100000" scaled="1"/>
                <a:tileRect/>
              </a:gradFill>
              <a:effectLst>
                <a:outerShdw blurRad="50800" algn="tl" rotWithShape="0">
                  <a:srgbClr val="000000"/>
                </a:outerShdw>
              </a:effectLst>
              <a:latin typeface="Edwardian Script ITC" pitchFamily="66" charset="0"/>
            </a:endParaRPr>
          </a:p>
        </p:txBody>
      </p:sp>
      <p:sp>
        <p:nvSpPr>
          <p:cNvPr id="5" name="Rettangolo 4"/>
          <p:cNvSpPr/>
          <p:nvPr/>
        </p:nvSpPr>
        <p:spPr>
          <a:xfrm rot="900000">
            <a:off x="5595682" y="4678388"/>
            <a:ext cx="295786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4400" b="1" u="sng" dirty="0" smtClean="0">
                <a:ln/>
                <a:solidFill>
                  <a:srgbClr val="FF0000"/>
                </a:solidFill>
              </a:rPr>
              <a:t>Not </a:t>
            </a:r>
            <a:r>
              <a:rPr lang="en-GB" sz="4400" b="1" u="sng" dirty="0" smtClean="0">
                <a:ln/>
                <a:solidFill>
                  <a:srgbClr val="FF0000"/>
                </a:solidFill>
              </a:rPr>
              <a:t>Done?</a:t>
            </a:r>
            <a:endParaRPr lang="en-GB" sz="4400" b="1" u="sng" dirty="0">
              <a:ln/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8099502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000" dirty="0" err="1" smtClean="0"/>
              <a:t>Braşov</a:t>
            </a:r>
            <a:r>
              <a:rPr lang="en-GB" sz="5400" dirty="0" smtClean="0"/>
              <a:t/>
            </a:r>
            <a:br>
              <a:rPr lang="en-GB" sz="5400" dirty="0" smtClean="0"/>
            </a:br>
            <a:r>
              <a:rPr lang="en-GB" sz="4000" dirty="0" smtClean="0"/>
              <a:t>Editorial Team</a:t>
            </a:r>
            <a:endParaRPr lang="en-GB" sz="40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11560" y="840354"/>
            <a:ext cx="8064896" cy="35967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GB" sz="3200" dirty="0" err="1" smtClean="0"/>
              <a:t>Universitatea</a:t>
            </a:r>
            <a:r>
              <a:rPr lang="en-GB" sz="3200" dirty="0" smtClean="0"/>
              <a:t> </a:t>
            </a:r>
            <a:r>
              <a:rPr lang="en-GB" sz="3200" dirty="0" err="1" smtClean="0"/>
              <a:t>Transilvania</a:t>
            </a:r>
            <a:r>
              <a:rPr lang="en-GB" sz="3200" dirty="0" smtClean="0"/>
              <a:t> din </a:t>
            </a:r>
            <a:r>
              <a:rPr lang="en-GB" sz="3200" dirty="0" smtClean="0"/>
              <a:t>Brasov</a:t>
            </a:r>
          </a:p>
          <a:p>
            <a:pPr algn="r"/>
            <a:r>
              <a:rPr lang="en-GB" sz="3200" dirty="0" smtClean="0"/>
              <a:t> </a:t>
            </a:r>
          </a:p>
          <a:p>
            <a:pPr algn="r"/>
            <a:r>
              <a:rPr lang="en-GB" sz="3200" dirty="0" err="1" smtClean="0"/>
              <a:t>Liceul</a:t>
            </a:r>
            <a:r>
              <a:rPr lang="en-GB" sz="3200" dirty="0" smtClean="0"/>
              <a:t> </a:t>
            </a:r>
            <a:r>
              <a:rPr lang="en-GB" sz="3200" dirty="0" smtClean="0"/>
              <a:t>Economic Andrei </a:t>
            </a:r>
            <a:r>
              <a:rPr lang="en-GB" sz="3200" dirty="0" err="1" smtClean="0"/>
              <a:t>Barseanu</a:t>
            </a:r>
            <a:endParaRPr lang="en-GB" sz="3200" dirty="0" smtClean="0"/>
          </a:p>
          <a:p>
            <a:pPr algn="r"/>
            <a:r>
              <a:rPr lang="en-GB" sz="3200" dirty="0" smtClean="0"/>
              <a:t> </a:t>
            </a:r>
          </a:p>
          <a:p>
            <a:pPr algn="r"/>
            <a:r>
              <a:rPr lang="en-GB" sz="3200" dirty="0" err="1" smtClean="0"/>
              <a:t>Liceul</a:t>
            </a:r>
            <a:r>
              <a:rPr lang="en-GB" sz="3200" dirty="0" smtClean="0"/>
              <a:t> </a:t>
            </a:r>
            <a:r>
              <a:rPr lang="en-GB" sz="3200" dirty="0" err="1" smtClean="0"/>
              <a:t>Mircea</a:t>
            </a:r>
            <a:r>
              <a:rPr lang="en-GB" sz="3200" dirty="0" smtClean="0"/>
              <a:t> </a:t>
            </a:r>
            <a:r>
              <a:rPr lang="en-GB" sz="3200" dirty="0" err="1" smtClean="0"/>
              <a:t>Cristea</a:t>
            </a:r>
            <a:endParaRPr lang="en-GB" sz="3200" dirty="0" smtClean="0"/>
          </a:p>
          <a:p>
            <a:pPr algn="r"/>
            <a:r>
              <a:rPr lang="en-GB" sz="3200" dirty="0" smtClean="0"/>
              <a:t> </a:t>
            </a:r>
          </a:p>
          <a:p>
            <a:pPr algn="r"/>
            <a:r>
              <a:rPr lang="en-GB" sz="3200" dirty="0" err="1" smtClean="0"/>
              <a:t>Liceul</a:t>
            </a:r>
            <a:r>
              <a:rPr lang="en-GB" sz="3200" dirty="0" smtClean="0"/>
              <a:t> N</a:t>
            </a:r>
            <a:r>
              <a:rPr lang="en-GB" sz="3200" dirty="0" smtClean="0"/>
              <a:t>. </a:t>
            </a:r>
            <a:r>
              <a:rPr lang="en-GB" sz="3200" dirty="0" err="1" smtClean="0"/>
              <a:t>Titulescu</a:t>
            </a:r>
            <a:endParaRPr lang="en-GB" sz="2000" dirty="0"/>
          </a:p>
        </p:txBody>
      </p:sp>
    </p:spTree>
    <p:extLst>
      <p:ext uri="{BB962C8B-B14F-4D97-AF65-F5344CB8AC3E}">
        <p14:creationId xmlns="" xmlns:p14="http://schemas.microsoft.com/office/powerpoint/2010/main" val="2721242885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4135016"/>
            <a:ext cx="7349440" cy="1656184"/>
          </a:xfrm>
        </p:spPr>
        <p:txBody>
          <a:bodyPr/>
          <a:lstStyle/>
          <a:p>
            <a:pPr marL="1620838" indent="-1538288"/>
            <a:r>
              <a:rPr lang="en-GB" sz="3200" dirty="0" smtClean="0"/>
              <a:t>To </a:t>
            </a:r>
            <a:r>
              <a:rPr lang="en-GB" sz="3200" dirty="0"/>
              <a:t>publish issue 2/2012 (August</a:t>
            </a:r>
            <a:r>
              <a:rPr lang="en-GB" sz="3200" dirty="0" smtClean="0"/>
              <a:t>)</a:t>
            </a:r>
            <a:br>
              <a:rPr lang="en-GB" sz="3200" dirty="0" smtClean="0"/>
            </a:br>
            <a:r>
              <a:rPr lang="en-GB" sz="2400" dirty="0"/>
              <a:t>(coordinated by </a:t>
            </a:r>
            <a:r>
              <a:rPr lang="en-GB" sz="2400" dirty="0" err="1"/>
              <a:t>Transilvania</a:t>
            </a:r>
            <a:r>
              <a:rPr lang="en-GB" sz="2400" dirty="0"/>
              <a:t> University</a:t>
            </a:r>
            <a:r>
              <a:rPr lang="en-GB" sz="2400" dirty="0" smtClean="0"/>
              <a:t>)</a:t>
            </a:r>
            <a:endParaRPr lang="en-GB" sz="3200" dirty="0"/>
          </a:p>
        </p:txBody>
      </p:sp>
      <p:sp>
        <p:nvSpPr>
          <p:cNvPr id="4" name="Rettangolo 3"/>
          <p:cNvSpPr/>
          <p:nvPr/>
        </p:nvSpPr>
        <p:spPr>
          <a:xfrm rot="900000">
            <a:off x="6087189" y="1062416"/>
            <a:ext cx="226215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25000">
                      <a:srgbClr val="000000">
                        <a:tint val="89000"/>
                        <a:shade val="90000"/>
                        <a:satMod val="150000"/>
                        <a:lumMod val="100000"/>
                      </a:srgbClr>
                    </a:gs>
                    <a:gs pos="75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100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8100000" scaled="1"/>
                  <a:tileRect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Edwardian Script ITC" pitchFamily="66" charset="0"/>
              </a:rPr>
              <a:t>Activities</a:t>
            </a:r>
            <a:endParaRPr lang="it-IT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25000">
                    <a:srgbClr val="000000">
                      <a:tint val="89000"/>
                      <a:shade val="90000"/>
                      <a:satMod val="150000"/>
                      <a:lumMod val="100000"/>
                    </a:srgbClr>
                  </a:gs>
                  <a:gs pos="75000">
                    <a:srgbClr val="000000">
                      <a:tint val="100000"/>
                      <a:shade val="75000"/>
                      <a:satMod val="150000"/>
                    </a:srgbClr>
                  </a:gs>
                  <a:gs pos="100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8100000" scaled="1"/>
                <a:tileRect/>
              </a:gradFill>
              <a:effectLst>
                <a:outerShdw blurRad="50800" algn="tl" rotWithShape="0">
                  <a:srgbClr val="000000"/>
                </a:outerShdw>
              </a:effectLst>
              <a:latin typeface="Edwardian Script ITC" pitchFamily="66" charset="0"/>
            </a:endParaRPr>
          </a:p>
        </p:txBody>
      </p:sp>
      <p:sp>
        <p:nvSpPr>
          <p:cNvPr id="5" name="Rettangolo 4"/>
          <p:cNvSpPr/>
          <p:nvPr/>
        </p:nvSpPr>
        <p:spPr>
          <a:xfrm rot="900000">
            <a:off x="5539682" y="4261131"/>
            <a:ext cx="333456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4400" b="1" dirty="0" smtClean="0">
                <a:ln/>
                <a:solidFill>
                  <a:srgbClr val="0000FF"/>
                </a:solidFill>
              </a:rPr>
              <a:t>In </a:t>
            </a:r>
            <a:r>
              <a:rPr lang="en-GB" sz="4400" b="1" dirty="0" smtClean="0">
                <a:ln/>
                <a:solidFill>
                  <a:srgbClr val="0000FF"/>
                </a:solidFill>
              </a:rPr>
              <a:t>Progress?</a:t>
            </a:r>
            <a:endParaRPr lang="en-GB" sz="4400" b="1" dirty="0">
              <a:ln/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2685042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000" dirty="0" smtClean="0"/>
              <a:t/>
            </a:r>
            <a:br>
              <a:rPr lang="en-GB" sz="5000" dirty="0" smtClean="0"/>
            </a:br>
            <a:r>
              <a:rPr lang="en-GB" sz="5000" dirty="0" smtClean="0"/>
              <a:t/>
            </a:r>
            <a:br>
              <a:rPr lang="en-GB" sz="5000" dirty="0" smtClean="0"/>
            </a:br>
            <a:r>
              <a:rPr lang="en-GB" sz="5000" dirty="0" err="1" smtClean="0"/>
              <a:t>Fagaras</a:t>
            </a:r>
            <a:r>
              <a:rPr lang="en-GB" sz="5400" dirty="0" smtClean="0"/>
              <a:t/>
            </a:r>
            <a:br>
              <a:rPr lang="en-GB" sz="5400" dirty="0" smtClean="0"/>
            </a:br>
            <a:r>
              <a:rPr lang="en-GB" sz="4000" dirty="0" smtClean="0"/>
              <a:t>Editorial Team</a:t>
            </a:r>
            <a:endParaRPr lang="en-GB" sz="40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11560" y="-27384"/>
            <a:ext cx="8064896" cy="43204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GB" sz="3600" dirty="0" err="1" smtClean="0"/>
              <a:t>Colegil</a:t>
            </a:r>
            <a:r>
              <a:rPr lang="en-GB" sz="3600" dirty="0" smtClean="0"/>
              <a:t> </a:t>
            </a:r>
            <a:r>
              <a:rPr lang="en-GB" sz="3600" dirty="0" smtClean="0"/>
              <a:t>National </a:t>
            </a:r>
            <a:r>
              <a:rPr lang="en-GB" sz="3600" dirty="0" err="1" smtClean="0"/>
              <a:t>Doamna</a:t>
            </a:r>
            <a:r>
              <a:rPr lang="en-GB" sz="3600" dirty="0" smtClean="0"/>
              <a:t> </a:t>
            </a:r>
            <a:r>
              <a:rPr lang="en-GB" sz="3600" dirty="0" err="1" smtClean="0"/>
              <a:t>Stanca</a:t>
            </a:r>
            <a:endParaRPr lang="en-GB" sz="3600" dirty="0" smtClean="0"/>
          </a:p>
          <a:p>
            <a:pPr algn="r"/>
            <a:endParaRPr lang="en-GB" sz="3600" dirty="0" smtClean="0"/>
          </a:p>
          <a:p>
            <a:pPr algn="r"/>
            <a:r>
              <a:rPr lang="en-GB" sz="3600" dirty="0" err="1" smtClean="0"/>
              <a:t>Grupul</a:t>
            </a:r>
            <a:r>
              <a:rPr lang="en-GB" sz="3600" dirty="0" smtClean="0"/>
              <a:t> </a:t>
            </a:r>
            <a:r>
              <a:rPr lang="en-GB" sz="3600" dirty="0" err="1" smtClean="0"/>
              <a:t>Școlar</a:t>
            </a:r>
            <a:r>
              <a:rPr lang="en-GB" sz="3600" dirty="0" smtClean="0"/>
              <a:t> Dr. </a:t>
            </a:r>
            <a:r>
              <a:rPr lang="en-GB" sz="3600" dirty="0" err="1" smtClean="0"/>
              <a:t>Ioan</a:t>
            </a:r>
            <a:r>
              <a:rPr lang="en-GB" sz="3600" dirty="0" smtClean="0"/>
              <a:t> </a:t>
            </a:r>
            <a:r>
              <a:rPr lang="en-GB" sz="3600" dirty="0" err="1" smtClean="0"/>
              <a:t>Șenchea</a:t>
            </a:r>
            <a:r>
              <a:rPr lang="en-GB" sz="4000" dirty="0" smtClean="0"/>
              <a:t> </a:t>
            </a:r>
            <a:endParaRPr lang="en-GB" sz="2800" dirty="0" smtClean="0"/>
          </a:p>
          <a:p>
            <a:pPr algn="r"/>
            <a:r>
              <a:rPr lang="en-GB" sz="3600" dirty="0" smtClean="0"/>
              <a:t> </a:t>
            </a:r>
          </a:p>
          <a:p>
            <a:pPr algn="r"/>
            <a:r>
              <a:rPr lang="en-GB" sz="3600" dirty="0" err="1" smtClean="0"/>
              <a:t>Colegiul</a:t>
            </a:r>
            <a:r>
              <a:rPr lang="en-GB" sz="3600" dirty="0" smtClean="0"/>
              <a:t> </a:t>
            </a:r>
            <a:r>
              <a:rPr lang="en-GB" sz="3600" dirty="0" smtClean="0"/>
              <a:t>National </a:t>
            </a:r>
            <a:r>
              <a:rPr lang="en-GB" sz="3600" dirty="0" err="1" smtClean="0"/>
              <a:t>Radu</a:t>
            </a:r>
            <a:r>
              <a:rPr lang="en-GB" sz="3600" dirty="0" smtClean="0"/>
              <a:t> </a:t>
            </a:r>
            <a:r>
              <a:rPr lang="en-GB" sz="3600" dirty="0" err="1" smtClean="0"/>
              <a:t>Negru</a:t>
            </a:r>
            <a:endParaRPr lang="en-GB" sz="3600" dirty="0" smtClean="0"/>
          </a:p>
          <a:p>
            <a:pPr algn="r"/>
            <a:r>
              <a:rPr lang="en-GB" sz="3600" dirty="0" smtClean="0"/>
              <a:t> </a:t>
            </a:r>
          </a:p>
          <a:p>
            <a:pPr algn="r"/>
            <a:r>
              <a:rPr lang="en-GB" sz="3600" dirty="0" smtClean="0"/>
              <a:t> </a:t>
            </a:r>
            <a:r>
              <a:rPr lang="en-GB" sz="3600" dirty="0" err="1" smtClean="0"/>
              <a:t>Colegiul</a:t>
            </a:r>
            <a:r>
              <a:rPr lang="en-GB" sz="3600" dirty="0" smtClean="0"/>
              <a:t> </a:t>
            </a:r>
            <a:r>
              <a:rPr lang="en-GB" sz="3600" dirty="0" err="1" smtClean="0"/>
              <a:t>Tehnic</a:t>
            </a:r>
            <a:r>
              <a:rPr lang="en-GB" sz="3600" dirty="0" smtClean="0"/>
              <a:t> </a:t>
            </a:r>
            <a:r>
              <a:rPr lang="en-GB" sz="3600" dirty="0" err="1" smtClean="0"/>
              <a:t>Aurel</a:t>
            </a:r>
            <a:r>
              <a:rPr lang="en-GB" sz="3600" dirty="0" smtClean="0"/>
              <a:t> </a:t>
            </a:r>
            <a:r>
              <a:rPr lang="en-GB" sz="3600" dirty="0" err="1" smtClean="0"/>
              <a:t>Vijoli</a:t>
            </a:r>
            <a:r>
              <a:rPr lang="en-GB" sz="3600" dirty="0" smtClean="0"/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1174718905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4135016"/>
            <a:ext cx="7349440" cy="1656184"/>
          </a:xfrm>
        </p:spPr>
        <p:txBody>
          <a:bodyPr/>
          <a:lstStyle/>
          <a:p>
            <a:pPr marL="1620838" indent="-1538288"/>
            <a:r>
              <a:rPr lang="en-GB" sz="3200" dirty="0"/>
              <a:t>To publish issue 3/2012 </a:t>
            </a:r>
            <a:r>
              <a:rPr lang="en-GB" sz="3200" dirty="0" smtClean="0"/>
              <a:t>(December</a:t>
            </a:r>
            <a:r>
              <a:rPr lang="en-GB" sz="3200" dirty="0"/>
              <a:t>)</a:t>
            </a:r>
          </a:p>
        </p:txBody>
      </p:sp>
      <p:sp>
        <p:nvSpPr>
          <p:cNvPr id="4" name="Rettangolo 3"/>
          <p:cNvSpPr/>
          <p:nvPr/>
        </p:nvSpPr>
        <p:spPr>
          <a:xfrm rot="900000">
            <a:off x="6087190" y="1062416"/>
            <a:ext cx="226215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25000">
                      <a:srgbClr val="000000">
                        <a:tint val="89000"/>
                        <a:shade val="90000"/>
                        <a:satMod val="150000"/>
                        <a:lumMod val="100000"/>
                      </a:srgbClr>
                    </a:gs>
                    <a:gs pos="75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100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8100000" scaled="1"/>
                  <a:tileRect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Edwardian Script ITC" pitchFamily="66" charset="0"/>
              </a:rPr>
              <a:t>Activities</a:t>
            </a:r>
            <a:endParaRPr lang="it-IT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25000">
                    <a:srgbClr val="000000">
                      <a:tint val="89000"/>
                      <a:shade val="90000"/>
                      <a:satMod val="150000"/>
                      <a:lumMod val="100000"/>
                    </a:srgbClr>
                  </a:gs>
                  <a:gs pos="75000">
                    <a:srgbClr val="000000">
                      <a:tint val="100000"/>
                      <a:shade val="75000"/>
                      <a:satMod val="150000"/>
                    </a:srgbClr>
                  </a:gs>
                  <a:gs pos="100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8100000" scaled="1"/>
                <a:tileRect/>
              </a:gradFill>
              <a:effectLst>
                <a:outerShdw blurRad="50800" algn="tl" rotWithShape="0">
                  <a:srgbClr val="000000"/>
                </a:outerShdw>
              </a:effectLst>
              <a:latin typeface="Edwardian Script ITC" pitchFamily="66" charset="0"/>
            </a:endParaRPr>
          </a:p>
        </p:txBody>
      </p:sp>
      <p:sp>
        <p:nvSpPr>
          <p:cNvPr id="6" name="Rettangolo 5"/>
          <p:cNvSpPr/>
          <p:nvPr/>
        </p:nvSpPr>
        <p:spPr>
          <a:xfrm rot="900000">
            <a:off x="5539682" y="4419715"/>
            <a:ext cx="333456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4400" b="1" dirty="0" smtClean="0">
                <a:ln/>
                <a:solidFill>
                  <a:srgbClr val="0000FF"/>
                </a:solidFill>
              </a:rPr>
              <a:t>In </a:t>
            </a:r>
            <a:r>
              <a:rPr lang="en-GB" sz="4400" b="1" dirty="0" smtClean="0">
                <a:ln/>
                <a:solidFill>
                  <a:srgbClr val="0000FF"/>
                </a:solidFill>
              </a:rPr>
              <a:t>Progress?</a:t>
            </a:r>
            <a:endParaRPr lang="en-GB" sz="4400" b="1" dirty="0">
              <a:ln/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649580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000" b="1" dirty="0" err="1"/>
              <a:t>Transilvania</a:t>
            </a:r>
            <a:r>
              <a:rPr lang="en-GB" sz="5000" b="1" dirty="0"/>
              <a:t> </a:t>
            </a:r>
            <a:r>
              <a:rPr lang="en-GB" sz="5000" b="1" dirty="0" smtClean="0"/>
              <a:t>University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sz="4000" dirty="0" smtClean="0"/>
              <a:t>Editorial Board</a:t>
            </a:r>
            <a:endParaRPr lang="en-GB" sz="4400" dirty="0"/>
          </a:p>
        </p:txBody>
      </p:sp>
    </p:spTree>
    <p:extLst>
      <p:ext uri="{BB962C8B-B14F-4D97-AF65-F5344CB8AC3E}">
        <p14:creationId xmlns="" xmlns:p14="http://schemas.microsoft.com/office/powerpoint/2010/main" val="3142722845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r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lementare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re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>
    <a:spDef>
      <a:spPr>
        <a:noFill/>
      </a:spPr>
      <a:bodyPr wrap="none" lIns="91440" tIns="45720" rIns="91440" bIns="45720">
        <a:spAutoFit/>
      </a:bodyPr>
      <a:lstStyle>
        <a:defPPr algn="ctr">
          <a:defRPr sz="5400" b="1" dirty="0">
            <a:ln w="17780" cmpd="sng">
              <a:solidFill>
                <a:srgbClr val="FFFFFF"/>
              </a:solidFill>
              <a:prstDash val="solid"/>
              <a:miter lim="800000"/>
            </a:ln>
            <a:gradFill flip="none"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25000">
                  <a:srgbClr val="000000">
                    <a:tint val="89000"/>
                    <a:shade val="90000"/>
                    <a:satMod val="150000"/>
                    <a:lumMod val="100000"/>
                  </a:srgbClr>
                </a:gs>
                <a:gs pos="75000">
                  <a:srgbClr val="000000">
                    <a:tint val="100000"/>
                    <a:shade val="75000"/>
                    <a:satMod val="150000"/>
                  </a:srgbClr>
                </a:gs>
                <a:gs pos="100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8100000" scaled="1"/>
              <a:tileRect/>
            </a:gradFill>
            <a:effectLst>
              <a:outerShdw blurRad="50800" algn="tl" rotWithShape="0">
                <a:srgbClr val="000000"/>
              </a:outerShdw>
            </a:effectLst>
            <a:latin typeface="Edwardian Script ITC" pitchFamily="66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333</TotalTime>
  <Words>477</Words>
  <Application>Microsoft Office PowerPoint</Application>
  <PresentationFormat>Presentazione su schermo (4:3)</PresentationFormat>
  <Paragraphs>203</Paragraphs>
  <Slides>34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5" baseType="lpstr">
      <vt:lpstr>Elementare</vt:lpstr>
      <vt:lpstr>17th  EPMeeting  From Brasov/Fagaras to Catania </vt:lpstr>
      <vt:lpstr>Overview of the activities assigned</vt:lpstr>
      <vt:lpstr>Bucharest Editorial Team</vt:lpstr>
      <vt:lpstr>To publish issue 1/2012 (April)</vt:lpstr>
      <vt:lpstr>Braşov Editorial Team</vt:lpstr>
      <vt:lpstr>To publish issue 2/2012 (August) (coordinated by Transilvania University)</vt:lpstr>
      <vt:lpstr>  Fagaras Editorial Team</vt:lpstr>
      <vt:lpstr>To publish issue 3/2012 (December)</vt:lpstr>
      <vt:lpstr>Transilvania University Editorial Board</vt:lpstr>
      <vt:lpstr>To prepare the final report of  the 16th EPMeeting, Braşov &amp; Fagaras</vt:lpstr>
      <vt:lpstr>Thessaloniki Editorial Board</vt:lpstr>
      <vt:lpstr>To create the 2013 EPM Calendar</vt:lpstr>
      <vt:lpstr>Boggio Lera Editorial Board</vt:lpstr>
      <vt:lpstr>To organise the 17th EPMeeting on September 2012 in Catania to celebrate the 10th year anniversary of EPM</vt:lpstr>
      <vt:lpstr>Manage the mailer &amp; the mail list</vt:lpstr>
      <vt:lpstr>Manage the Online EPMagazine</vt:lpstr>
      <vt:lpstr>Kastamonu Cooperators</vt:lpstr>
      <vt:lpstr>To coordinate the Comenius  activities 2013-2015</vt:lpstr>
      <vt:lpstr>Mihai Bravu</vt:lpstr>
      <vt:lpstr>To coordinate the funding project activities</vt:lpstr>
      <vt:lpstr>Ivan Denkoglu Cooperators</vt:lpstr>
      <vt:lpstr>Managing e-twinning activities</vt:lpstr>
      <vt:lpstr>Everyone’s duty</vt:lpstr>
      <vt:lpstr>Everyone’s duty</vt:lpstr>
      <vt:lpstr>English</vt:lpstr>
      <vt:lpstr>Maths</vt:lpstr>
      <vt:lpstr>Physics</vt:lpstr>
      <vt:lpstr>Computer Science</vt:lpstr>
      <vt:lpstr>History</vt:lpstr>
      <vt:lpstr>Technology &amp; Nanotech</vt:lpstr>
      <vt:lpstr>Biology</vt:lpstr>
      <vt:lpstr>Chemistry</vt:lpstr>
      <vt:lpstr>Natural Sciences</vt:lpstr>
      <vt:lpstr>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17th  EPMeeting  From Brasov to Catania</dc:title>
  <dc:creator>Andrea</dc:creator>
  <cp:lastModifiedBy>hst</cp:lastModifiedBy>
  <cp:revision>42</cp:revision>
  <dcterms:created xsi:type="dcterms:W3CDTF">2012-08-19T09:08:10Z</dcterms:created>
  <dcterms:modified xsi:type="dcterms:W3CDTF">2012-09-24T14:43:53Z</dcterms:modified>
</cp:coreProperties>
</file>